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55"/>
  </p:notesMasterIdLst>
  <p:sldIdLst>
    <p:sldId id="329" r:id="rId2"/>
    <p:sldId id="330" r:id="rId3"/>
    <p:sldId id="331" r:id="rId4"/>
    <p:sldId id="332" r:id="rId5"/>
    <p:sldId id="333" r:id="rId6"/>
    <p:sldId id="334" r:id="rId7"/>
    <p:sldId id="335" r:id="rId8"/>
    <p:sldId id="297" r:id="rId9"/>
    <p:sldId id="325" r:id="rId10"/>
    <p:sldId id="326" r:id="rId11"/>
    <p:sldId id="261" r:id="rId12"/>
    <p:sldId id="299" r:id="rId13"/>
    <p:sldId id="336" r:id="rId14"/>
    <p:sldId id="327" r:id="rId15"/>
    <p:sldId id="337" r:id="rId16"/>
    <p:sldId id="300" r:id="rId17"/>
    <p:sldId id="301" r:id="rId18"/>
    <p:sldId id="302" r:id="rId19"/>
    <p:sldId id="303" r:id="rId20"/>
    <p:sldId id="304" r:id="rId21"/>
    <p:sldId id="263" r:id="rId22"/>
    <p:sldId id="306" r:id="rId23"/>
    <p:sldId id="307" r:id="rId24"/>
    <p:sldId id="309" r:id="rId25"/>
    <p:sldId id="310" r:id="rId26"/>
    <p:sldId id="311" r:id="rId27"/>
    <p:sldId id="312" r:id="rId28"/>
    <p:sldId id="313" r:id="rId29"/>
    <p:sldId id="314" r:id="rId30"/>
    <p:sldId id="316" r:id="rId31"/>
    <p:sldId id="317" r:id="rId32"/>
    <p:sldId id="318" r:id="rId33"/>
    <p:sldId id="315" r:id="rId34"/>
    <p:sldId id="319" r:id="rId35"/>
    <p:sldId id="320" r:id="rId36"/>
    <p:sldId id="321" r:id="rId37"/>
    <p:sldId id="322" r:id="rId38"/>
    <p:sldId id="323" r:id="rId39"/>
    <p:sldId id="324" r:id="rId40"/>
    <p:sldId id="328" r:id="rId41"/>
    <p:sldId id="339" r:id="rId42"/>
    <p:sldId id="338" r:id="rId43"/>
    <p:sldId id="340" r:id="rId44"/>
    <p:sldId id="341" r:id="rId45"/>
    <p:sldId id="342" r:id="rId46"/>
    <p:sldId id="345" r:id="rId47"/>
    <p:sldId id="343" r:id="rId48"/>
    <p:sldId id="344" r:id="rId49"/>
    <p:sldId id="346" r:id="rId50"/>
    <p:sldId id="350" r:id="rId51"/>
    <p:sldId id="348" r:id="rId52"/>
    <p:sldId id="349" r:id="rId53"/>
    <p:sldId id="351"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A6D01D-0CCB-4C9F-A3A8-4525FF360561}" v="24" dt="2021-04-13T08:21:18.092"/>
  </p1510:revLst>
</p1510:revInfo>
</file>

<file path=ppt/tableStyles.xml><?xml version="1.0" encoding="utf-8"?>
<a:tblStyleLst xmlns:a="http://schemas.openxmlformats.org/drawingml/2006/main" def="{0DCA3EBF-0669-4742-BAD0-BF5F4A317925}">
  <a:tblStyle styleId="{0DCA3EBF-0669-4742-BAD0-BF5F4A3179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219" d="100"/>
          <a:sy n="219" d="100"/>
        </p:scale>
        <p:origin x="34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ajic, Alen" userId="8f449e88-3c86-4339-a477-0164a1f81f58" providerId="ADAL" clId="{41A6D01D-0CCB-4C9F-A3A8-4525FF360561}"/>
    <pc:docChg chg="custSel modSld">
      <pc:chgData name="Smajic, Alen" userId="8f449e88-3c86-4339-a477-0164a1f81f58" providerId="ADAL" clId="{41A6D01D-0CCB-4C9F-A3A8-4525FF360561}" dt="2021-04-13T08:32:11.330" v="816" actId="1076"/>
      <pc:docMkLst>
        <pc:docMk/>
      </pc:docMkLst>
      <pc:sldChg chg="addSp modSp mod">
        <pc:chgData name="Smajic, Alen" userId="8f449e88-3c86-4339-a477-0164a1f81f58" providerId="ADAL" clId="{41A6D01D-0CCB-4C9F-A3A8-4525FF360561}" dt="2021-04-13T08:30:41.840" v="708" actId="1076"/>
        <pc:sldMkLst>
          <pc:docMk/>
          <pc:sldMk cId="0" sldId="261"/>
        </pc:sldMkLst>
        <pc:spChg chg="mod">
          <ac:chgData name="Smajic, Alen" userId="8f449e88-3c86-4339-a477-0164a1f81f58" providerId="ADAL" clId="{41A6D01D-0CCB-4C9F-A3A8-4525FF360561}" dt="2021-04-13T08:30:41.840" v="708" actId="1076"/>
          <ac:spMkLst>
            <pc:docMk/>
            <pc:sldMk cId="0" sldId="261"/>
            <ac:spMk id="14" creationId="{8E31FB8D-A678-4B4B-9F92-742EC1B35F7B}"/>
          </ac:spMkLst>
        </pc:spChg>
        <pc:spChg chg="add mod">
          <ac:chgData name="Smajic, Alen" userId="8f449e88-3c86-4339-a477-0164a1f81f58" providerId="ADAL" clId="{41A6D01D-0CCB-4C9F-A3A8-4525FF360561}" dt="2021-04-13T08:26:58.539" v="534" actId="1076"/>
          <ac:spMkLst>
            <pc:docMk/>
            <pc:sldMk cId="0" sldId="261"/>
            <ac:spMk id="15" creationId="{3ADD9ECD-FF12-4B46-9DC8-8037178CB063}"/>
          </ac:spMkLst>
        </pc:spChg>
        <pc:spChg chg="mod">
          <ac:chgData name="Smajic, Alen" userId="8f449e88-3c86-4339-a477-0164a1f81f58" providerId="ADAL" clId="{41A6D01D-0CCB-4C9F-A3A8-4525FF360561}" dt="2021-04-13T08:20:32.811" v="267" actId="1076"/>
          <ac:spMkLst>
            <pc:docMk/>
            <pc:sldMk cId="0" sldId="261"/>
            <ac:spMk id="160" creationId="{00000000-0000-0000-0000-000000000000}"/>
          </ac:spMkLst>
        </pc:spChg>
        <pc:picChg chg="mod">
          <ac:chgData name="Smajic, Alen" userId="8f449e88-3c86-4339-a477-0164a1f81f58" providerId="ADAL" clId="{41A6D01D-0CCB-4C9F-A3A8-4525FF360561}" dt="2021-04-13T08:15:42.633" v="160" actId="1076"/>
          <ac:picMkLst>
            <pc:docMk/>
            <pc:sldMk cId="0" sldId="261"/>
            <ac:picMk id="2" creationId="{079B65C6-408A-4819-BD48-8CB5618DD658}"/>
          </ac:picMkLst>
        </pc:picChg>
      </pc:sldChg>
      <pc:sldChg chg="addSp modSp mod">
        <pc:chgData name="Smajic, Alen" userId="8f449e88-3c86-4339-a477-0164a1f81f58" providerId="ADAL" clId="{41A6D01D-0CCB-4C9F-A3A8-4525FF360561}" dt="2021-04-13T08:30:04.449" v="625" actId="20577"/>
        <pc:sldMkLst>
          <pc:docMk/>
          <pc:sldMk cId="2547253569" sldId="297"/>
        </pc:sldMkLst>
        <pc:spChg chg="mod">
          <ac:chgData name="Smajic, Alen" userId="8f449e88-3c86-4339-a477-0164a1f81f58" providerId="ADAL" clId="{41A6D01D-0CCB-4C9F-A3A8-4525FF360561}" dt="2021-04-13T08:30:04.449" v="625" actId="20577"/>
          <ac:spMkLst>
            <pc:docMk/>
            <pc:sldMk cId="2547253569" sldId="297"/>
            <ac:spMk id="2" creationId="{3DF80308-479C-4DE2-B108-F79A87D89CB8}"/>
          </ac:spMkLst>
        </pc:spChg>
        <pc:spChg chg="add mod">
          <ac:chgData name="Smajic, Alen" userId="8f449e88-3c86-4339-a477-0164a1f81f58" providerId="ADAL" clId="{41A6D01D-0CCB-4C9F-A3A8-4525FF360561}" dt="2021-04-13T08:25:31.428" v="485" actId="1076"/>
          <ac:spMkLst>
            <pc:docMk/>
            <pc:sldMk cId="2547253569" sldId="297"/>
            <ac:spMk id="159" creationId="{32164A5D-DD4F-4488-BE57-1950A1A96612}"/>
          </ac:spMkLst>
        </pc:spChg>
        <pc:spChg chg="mod">
          <ac:chgData name="Smajic, Alen" userId="8f449e88-3c86-4339-a477-0164a1f81f58" providerId="ADAL" clId="{41A6D01D-0CCB-4C9F-A3A8-4525FF360561}" dt="2021-04-13T08:19:39.806" v="259" actId="1076"/>
          <ac:spMkLst>
            <pc:docMk/>
            <pc:sldMk cId="2547253569" sldId="297"/>
            <ac:spMk id="182" creationId="{00000000-0000-0000-0000-000000000000}"/>
          </ac:spMkLst>
        </pc:spChg>
        <pc:grpChg chg="mod">
          <ac:chgData name="Smajic, Alen" userId="8f449e88-3c86-4339-a477-0164a1f81f58" providerId="ADAL" clId="{41A6D01D-0CCB-4C9F-A3A8-4525FF360561}" dt="2021-04-13T08:19:39.806" v="259" actId="1076"/>
          <ac:grpSpMkLst>
            <pc:docMk/>
            <pc:sldMk cId="2547253569" sldId="297"/>
            <ac:grpSpMk id="260" creationId="{00000000-0000-0000-0000-000000000000}"/>
          </ac:grpSpMkLst>
        </pc:grpChg>
        <pc:picChg chg="mod">
          <ac:chgData name="Smajic, Alen" userId="8f449e88-3c86-4339-a477-0164a1f81f58" providerId="ADAL" clId="{41A6D01D-0CCB-4C9F-A3A8-4525FF360561}" dt="2021-04-13T08:15:02.538" v="157" actId="1076"/>
          <ac:picMkLst>
            <pc:docMk/>
            <pc:sldMk cId="2547253569" sldId="297"/>
            <ac:picMk id="13" creationId="{8C86F3EB-2217-4467-997F-361EEF8B84ED}"/>
          </ac:picMkLst>
        </pc:picChg>
        <pc:cxnChg chg="mod">
          <ac:chgData name="Smajic, Alen" userId="8f449e88-3c86-4339-a477-0164a1f81f58" providerId="ADAL" clId="{41A6D01D-0CCB-4C9F-A3A8-4525FF360561}" dt="2021-04-13T08:19:39.806" v="259" actId="1076"/>
          <ac:cxnSpMkLst>
            <pc:docMk/>
            <pc:sldMk cId="2547253569" sldId="297"/>
            <ac:cxnSpMk id="258" creationId="{00000000-0000-0000-0000-000000000000}"/>
          </ac:cxnSpMkLst>
        </pc:cxnChg>
      </pc:sldChg>
      <pc:sldChg chg="addSp modSp mod">
        <pc:chgData name="Smajic, Alen" userId="8f449e88-3c86-4339-a477-0164a1f81f58" providerId="ADAL" clId="{41A6D01D-0CCB-4C9F-A3A8-4525FF360561}" dt="2021-04-13T08:30:56.109" v="739" actId="1076"/>
        <pc:sldMkLst>
          <pc:docMk/>
          <pc:sldMk cId="1361611033" sldId="299"/>
        </pc:sldMkLst>
        <pc:spChg chg="add mod">
          <ac:chgData name="Smajic, Alen" userId="8f449e88-3c86-4339-a477-0164a1f81f58" providerId="ADAL" clId="{41A6D01D-0CCB-4C9F-A3A8-4525FF360561}" dt="2021-04-13T08:27:29.408" v="546" actId="1076"/>
          <ac:spMkLst>
            <pc:docMk/>
            <pc:sldMk cId="1361611033" sldId="299"/>
            <ac:spMk id="7" creationId="{F2168A0C-C52F-48E3-A36B-8611920273BE}"/>
          </ac:spMkLst>
        </pc:spChg>
        <pc:spChg chg="mod">
          <ac:chgData name="Smajic, Alen" userId="8f449e88-3c86-4339-a477-0164a1f81f58" providerId="ADAL" clId="{41A6D01D-0CCB-4C9F-A3A8-4525FF360561}" dt="2021-04-13T08:30:56.109" v="739" actId="1076"/>
          <ac:spMkLst>
            <pc:docMk/>
            <pc:sldMk cId="1361611033" sldId="299"/>
            <ac:spMk id="8" creationId="{AD96BF94-3680-40DC-87C9-018A2AE4CB7B}"/>
          </ac:spMkLst>
        </pc:spChg>
        <pc:spChg chg="mod">
          <ac:chgData name="Smajic, Alen" userId="8f449e88-3c86-4339-a477-0164a1f81f58" providerId="ADAL" clId="{41A6D01D-0CCB-4C9F-A3A8-4525FF360561}" dt="2021-04-13T08:20:54.576" v="272" actId="1076"/>
          <ac:spMkLst>
            <pc:docMk/>
            <pc:sldMk cId="1361611033" sldId="299"/>
            <ac:spMk id="1744" creationId="{00000000-0000-0000-0000-000000000000}"/>
          </ac:spMkLst>
        </pc:spChg>
        <pc:picChg chg="mod">
          <ac:chgData name="Smajic, Alen" userId="8f449e88-3c86-4339-a477-0164a1f81f58" providerId="ADAL" clId="{41A6D01D-0CCB-4C9F-A3A8-4525FF360561}" dt="2021-04-13T08:15:48.545" v="161" actId="1076"/>
          <ac:picMkLst>
            <pc:docMk/>
            <pc:sldMk cId="1361611033" sldId="299"/>
            <ac:picMk id="2" creationId="{D16AAA68-4B3D-4ED5-85CC-6026A87D358C}"/>
          </ac:picMkLst>
        </pc:picChg>
      </pc:sldChg>
      <pc:sldChg chg="addSp modSp mod">
        <pc:chgData name="Smajic, Alen" userId="8f449e88-3c86-4339-a477-0164a1f81f58" providerId="ADAL" clId="{41A6D01D-0CCB-4C9F-A3A8-4525FF360561}" dt="2021-04-13T08:31:34.394" v="792" actId="1076"/>
        <pc:sldMkLst>
          <pc:docMk/>
          <pc:sldMk cId="1815426233" sldId="300"/>
        </pc:sldMkLst>
        <pc:spChg chg="add mod">
          <ac:chgData name="Smajic, Alen" userId="8f449e88-3c86-4339-a477-0164a1f81f58" providerId="ADAL" clId="{41A6D01D-0CCB-4C9F-A3A8-4525FF360561}" dt="2021-04-13T08:31:34.394" v="792" actId="1076"/>
          <ac:spMkLst>
            <pc:docMk/>
            <pc:sldMk cId="1815426233" sldId="300"/>
            <ac:spMk id="25" creationId="{E457335B-136F-4184-81EB-769C15FF6DC6}"/>
          </ac:spMkLst>
        </pc:spChg>
        <pc:spChg chg="mod">
          <ac:chgData name="Smajic, Alen" userId="8f449e88-3c86-4339-a477-0164a1f81f58" providerId="ADAL" clId="{41A6D01D-0CCB-4C9F-A3A8-4525FF360561}" dt="2021-04-13T06:51:11.056" v="138" actId="20577"/>
          <ac:spMkLst>
            <pc:docMk/>
            <pc:sldMk cId="1815426233" sldId="300"/>
            <ac:spMk id="652" creationId="{00000000-0000-0000-0000-000000000000}"/>
          </ac:spMkLst>
        </pc:spChg>
        <pc:picChg chg="mod">
          <ac:chgData name="Smajic, Alen" userId="8f449e88-3c86-4339-a477-0164a1f81f58" providerId="ADAL" clId="{41A6D01D-0CCB-4C9F-A3A8-4525FF360561}" dt="2021-04-13T08:16:10.365" v="163" actId="1076"/>
          <ac:picMkLst>
            <pc:docMk/>
            <pc:sldMk cId="1815426233" sldId="300"/>
            <ac:picMk id="3" creationId="{DAD1BF11-67EE-444F-8BA8-6343E08D30A5}"/>
          </ac:picMkLst>
        </pc:picChg>
      </pc:sldChg>
      <pc:sldChg chg="addSp modSp mod">
        <pc:chgData name="Smajic, Alen" userId="8f449e88-3c86-4339-a477-0164a1f81f58" providerId="ADAL" clId="{41A6D01D-0CCB-4C9F-A3A8-4525FF360561}" dt="2021-04-13T08:32:11.330" v="816" actId="1076"/>
        <pc:sldMkLst>
          <pc:docMk/>
          <pc:sldMk cId="835972089" sldId="301"/>
        </pc:sldMkLst>
        <pc:spChg chg="add mod">
          <ac:chgData name="Smajic, Alen" userId="8f449e88-3c86-4339-a477-0164a1f81f58" providerId="ADAL" clId="{41A6D01D-0CCB-4C9F-A3A8-4525FF360561}" dt="2021-04-13T08:31:50.568" v="797" actId="1076"/>
          <ac:spMkLst>
            <pc:docMk/>
            <pc:sldMk cId="835972089" sldId="301"/>
            <ac:spMk id="9" creationId="{4FEC79A2-2B27-4433-9CA1-65D50C4A8D5A}"/>
          </ac:spMkLst>
        </pc:spChg>
        <pc:spChg chg="add mod">
          <ac:chgData name="Smajic, Alen" userId="8f449e88-3c86-4339-a477-0164a1f81f58" providerId="ADAL" clId="{41A6D01D-0CCB-4C9F-A3A8-4525FF360561}" dt="2021-04-13T08:32:11.330" v="816" actId="1076"/>
          <ac:spMkLst>
            <pc:docMk/>
            <pc:sldMk cId="835972089" sldId="301"/>
            <ac:spMk id="10" creationId="{9923EFEA-250B-4037-A595-22DDC8682DA8}"/>
          </ac:spMkLst>
        </pc:spChg>
        <pc:spChg chg="mod">
          <ac:chgData name="Smajic, Alen" userId="8f449e88-3c86-4339-a477-0164a1f81f58" providerId="ADAL" clId="{41A6D01D-0CCB-4C9F-A3A8-4525FF360561}" dt="2021-04-13T08:17:12.788" v="211" actId="1076"/>
          <ac:spMkLst>
            <pc:docMk/>
            <pc:sldMk cId="835972089" sldId="301"/>
            <ac:spMk id="682" creationId="{00000000-0000-0000-0000-000000000000}"/>
          </ac:spMkLst>
        </pc:spChg>
      </pc:sldChg>
      <pc:sldChg chg="modSp mod">
        <pc:chgData name="Smajic, Alen" userId="8f449e88-3c86-4339-a477-0164a1f81f58" providerId="ADAL" clId="{41A6D01D-0CCB-4C9F-A3A8-4525FF360561}" dt="2021-04-13T08:14:38.120" v="156" actId="20577"/>
        <pc:sldMkLst>
          <pc:docMk/>
          <pc:sldMk cId="2733735785" sldId="303"/>
        </pc:sldMkLst>
        <pc:spChg chg="mod">
          <ac:chgData name="Smajic, Alen" userId="8f449e88-3c86-4339-a477-0164a1f81f58" providerId="ADAL" clId="{41A6D01D-0CCB-4C9F-A3A8-4525FF360561}" dt="2021-04-13T08:14:38.120" v="156" actId="20577"/>
          <ac:spMkLst>
            <pc:docMk/>
            <pc:sldMk cId="2733735785" sldId="303"/>
            <ac:spMk id="1799" creationId="{00000000-0000-0000-0000-000000000000}"/>
          </ac:spMkLst>
        </pc:spChg>
      </pc:sldChg>
      <pc:sldChg chg="addSp modSp mod">
        <pc:chgData name="Smajic, Alen" userId="8f449e88-3c86-4339-a477-0164a1f81f58" providerId="ADAL" clId="{41A6D01D-0CCB-4C9F-A3A8-4525FF360561}" dt="2021-04-13T08:30:13.767" v="647" actId="20577"/>
        <pc:sldMkLst>
          <pc:docMk/>
          <pc:sldMk cId="2869903787" sldId="325"/>
        </pc:sldMkLst>
        <pc:spChg chg="mod">
          <ac:chgData name="Smajic, Alen" userId="8f449e88-3c86-4339-a477-0164a1f81f58" providerId="ADAL" clId="{41A6D01D-0CCB-4C9F-A3A8-4525FF360561}" dt="2021-04-13T08:30:13.767" v="647" actId="20577"/>
          <ac:spMkLst>
            <pc:docMk/>
            <pc:sldMk cId="2869903787" sldId="325"/>
            <ac:spMk id="7" creationId="{BE3470A8-6114-4182-9E15-DD24DF2950BA}"/>
          </ac:spMkLst>
        </pc:spChg>
        <pc:spChg chg="add mod">
          <ac:chgData name="Smajic, Alen" userId="8f449e88-3c86-4339-a477-0164a1f81f58" providerId="ADAL" clId="{41A6D01D-0CCB-4C9F-A3A8-4525FF360561}" dt="2021-04-13T08:25:59.591" v="497" actId="1076"/>
          <ac:spMkLst>
            <pc:docMk/>
            <pc:sldMk cId="2869903787" sldId="325"/>
            <ac:spMk id="8" creationId="{39FA65A6-D02A-4CA5-A954-7E2A2EF018B4}"/>
          </ac:spMkLst>
        </pc:spChg>
        <pc:spChg chg="mod">
          <ac:chgData name="Smajic, Alen" userId="8f449e88-3c86-4339-a477-0164a1f81f58" providerId="ADAL" clId="{41A6D01D-0CCB-4C9F-A3A8-4525FF360561}" dt="2021-04-11T11:56:45.763" v="10" actId="20577"/>
          <ac:spMkLst>
            <pc:docMk/>
            <pc:sldMk cId="2869903787" sldId="325"/>
            <ac:spMk id="1799" creationId="{00000000-0000-0000-0000-000000000000}"/>
          </ac:spMkLst>
        </pc:spChg>
        <pc:spChg chg="mod">
          <ac:chgData name="Smajic, Alen" userId="8f449e88-3c86-4339-a477-0164a1f81f58" providerId="ADAL" clId="{41A6D01D-0CCB-4C9F-A3A8-4525FF360561}" dt="2021-04-13T08:20:00.724" v="263" actId="1076"/>
          <ac:spMkLst>
            <pc:docMk/>
            <pc:sldMk cId="2869903787" sldId="325"/>
            <ac:spMk id="1800" creationId="{00000000-0000-0000-0000-000000000000}"/>
          </ac:spMkLst>
        </pc:spChg>
        <pc:picChg chg="mod">
          <ac:chgData name="Smajic, Alen" userId="8f449e88-3c86-4339-a477-0164a1f81f58" providerId="ADAL" clId="{41A6D01D-0CCB-4C9F-A3A8-4525FF360561}" dt="2021-04-13T08:15:25.818" v="158" actId="1076"/>
          <ac:picMkLst>
            <pc:docMk/>
            <pc:sldMk cId="2869903787" sldId="325"/>
            <ac:picMk id="6" creationId="{47CA41EB-6B55-4CE7-A496-A48D605DA81F}"/>
          </ac:picMkLst>
        </pc:picChg>
      </pc:sldChg>
      <pc:sldChg chg="addSp modSp mod">
        <pc:chgData name="Smajic, Alen" userId="8f449e88-3c86-4339-a477-0164a1f81f58" providerId="ADAL" clId="{41A6D01D-0CCB-4C9F-A3A8-4525FF360561}" dt="2021-04-13T08:30:21.952" v="666" actId="20577"/>
        <pc:sldMkLst>
          <pc:docMk/>
          <pc:sldMk cId="459036800" sldId="326"/>
        </pc:sldMkLst>
        <pc:spChg chg="mod">
          <ac:chgData name="Smajic, Alen" userId="8f449e88-3c86-4339-a477-0164a1f81f58" providerId="ADAL" clId="{41A6D01D-0CCB-4C9F-A3A8-4525FF360561}" dt="2021-04-13T08:30:21.952" v="666" actId="20577"/>
          <ac:spMkLst>
            <pc:docMk/>
            <pc:sldMk cId="459036800" sldId="326"/>
            <ac:spMk id="5" creationId="{7FEEC4B3-5F90-4FAB-848F-3E8FDB66A818}"/>
          </ac:spMkLst>
        </pc:spChg>
        <pc:spChg chg="add mod">
          <ac:chgData name="Smajic, Alen" userId="8f449e88-3c86-4339-a477-0164a1f81f58" providerId="ADAL" clId="{41A6D01D-0CCB-4C9F-A3A8-4525FF360561}" dt="2021-04-13T08:26:41.981" v="529" actId="1076"/>
          <ac:spMkLst>
            <pc:docMk/>
            <pc:sldMk cId="459036800" sldId="326"/>
            <ac:spMk id="6" creationId="{34A1732C-1686-441D-8511-74414572E98A}"/>
          </ac:spMkLst>
        </pc:spChg>
        <pc:spChg chg="mod">
          <ac:chgData name="Smajic, Alen" userId="8f449e88-3c86-4339-a477-0164a1f81f58" providerId="ADAL" clId="{41A6D01D-0CCB-4C9F-A3A8-4525FF360561}" dt="2021-04-13T08:20:19.986" v="264" actId="1076"/>
          <ac:spMkLst>
            <pc:docMk/>
            <pc:sldMk cId="459036800" sldId="326"/>
            <ac:spMk id="652" creationId="{00000000-0000-0000-0000-000000000000}"/>
          </ac:spMkLst>
        </pc:spChg>
        <pc:picChg chg="mod">
          <ac:chgData name="Smajic, Alen" userId="8f449e88-3c86-4339-a477-0164a1f81f58" providerId="ADAL" clId="{41A6D01D-0CCB-4C9F-A3A8-4525FF360561}" dt="2021-04-13T08:15:36.404" v="159" actId="1076"/>
          <ac:picMkLst>
            <pc:docMk/>
            <pc:sldMk cId="459036800" sldId="326"/>
            <ac:picMk id="4" creationId="{9DB1A1DE-8255-42C6-92F2-A4B2B1F36323}"/>
          </ac:picMkLst>
        </pc:picChg>
      </pc:sldChg>
      <pc:sldChg chg="addSp delSp modSp mod">
        <pc:chgData name="Smajic, Alen" userId="8f449e88-3c86-4339-a477-0164a1f81f58" providerId="ADAL" clId="{41A6D01D-0CCB-4C9F-A3A8-4525FF360561}" dt="2021-04-13T08:28:17.799" v="570" actId="1076"/>
        <pc:sldMkLst>
          <pc:docMk/>
          <pc:sldMk cId="2535639184" sldId="327"/>
        </pc:sldMkLst>
        <pc:spChg chg="mod">
          <ac:chgData name="Smajic, Alen" userId="8f449e88-3c86-4339-a477-0164a1f81f58" providerId="ADAL" clId="{41A6D01D-0CCB-4C9F-A3A8-4525FF360561}" dt="2021-04-13T08:28:17.799" v="570" actId="1076"/>
          <ac:spMkLst>
            <pc:docMk/>
            <pc:sldMk cId="2535639184" sldId="327"/>
            <ac:spMk id="5" creationId="{07AF7FD9-0070-4992-9DA5-244EFF5A6EA9}"/>
          </ac:spMkLst>
        </pc:spChg>
        <pc:spChg chg="add del mod">
          <ac:chgData name="Smajic, Alen" userId="8f449e88-3c86-4339-a477-0164a1f81f58" providerId="ADAL" clId="{41A6D01D-0CCB-4C9F-A3A8-4525FF360561}" dt="2021-04-13T08:21:26.821" v="278" actId="478"/>
          <ac:spMkLst>
            <pc:docMk/>
            <pc:sldMk cId="2535639184" sldId="327"/>
            <ac:spMk id="6" creationId="{2DAAD6A8-D245-44EA-9EBB-A1CE90AAB76D}"/>
          </ac:spMkLst>
        </pc:spChg>
        <pc:picChg chg="mod">
          <ac:chgData name="Smajic, Alen" userId="8f449e88-3c86-4339-a477-0164a1f81f58" providerId="ADAL" clId="{41A6D01D-0CCB-4C9F-A3A8-4525FF360561}" dt="2021-04-13T08:15:59.995" v="162" actId="1076"/>
          <ac:picMkLst>
            <pc:docMk/>
            <pc:sldMk cId="2535639184" sldId="327"/>
            <ac:picMk id="11" creationId="{4B4F2E96-06B4-4A4A-BC85-B7BAF762D60C}"/>
          </ac:picMkLst>
        </pc:picChg>
      </pc:sldChg>
      <pc:sldChg chg="delSp modSp mod delAnim">
        <pc:chgData name="Smajic, Alen" userId="8f449e88-3c86-4339-a477-0164a1f81f58" providerId="ADAL" clId="{41A6D01D-0CCB-4C9F-A3A8-4525FF360561}" dt="2021-04-12T12:37:28.137" v="20" actId="1076"/>
        <pc:sldMkLst>
          <pc:docMk/>
          <pc:sldMk cId="172191787" sldId="329"/>
        </pc:sldMkLst>
        <pc:picChg chg="del mod">
          <ac:chgData name="Smajic, Alen" userId="8f449e88-3c86-4339-a477-0164a1f81f58" providerId="ADAL" clId="{41A6D01D-0CCB-4C9F-A3A8-4525FF360561}" dt="2021-04-12T12:37:24.932" v="19" actId="478"/>
          <ac:picMkLst>
            <pc:docMk/>
            <pc:sldMk cId="172191787" sldId="329"/>
            <ac:picMk id="2" creationId="{98DC7B71-72D4-42B2-B775-5C63AFBF9CE6}"/>
          </ac:picMkLst>
        </pc:picChg>
        <pc:picChg chg="mod">
          <ac:chgData name="Smajic, Alen" userId="8f449e88-3c86-4339-a477-0164a1f81f58" providerId="ADAL" clId="{41A6D01D-0CCB-4C9F-A3A8-4525FF360561}" dt="2021-04-12T12:37:28.137" v="20" actId="1076"/>
          <ac:picMkLst>
            <pc:docMk/>
            <pc:sldMk cId="172191787" sldId="329"/>
            <ac:picMk id="4" creationId="{58179C5D-35B6-4197-8881-B7D46F204C5C}"/>
          </ac:picMkLst>
        </pc:picChg>
      </pc:sldChg>
      <pc:sldChg chg="modSp mod">
        <pc:chgData name="Smajic, Alen" userId="8f449e88-3c86-4339-a477-0164a1f81f58" providerId="ADAL" clId="{41A6D01D-0CCB-4C9F-A3A8-4525FF360561}" dt="2021-04-12T12:25:20.348" v="13" actId="1076"/>
        <pc:sldMkLst>
          <pc:docMk/>
          <pc:sldMk cId="2799319786" sldId="330"/>
        </pc:sldMkLst>
        <pc:picChg chg="mod">
          <ac:chgData name="Smajic, Alen" userId="8f449e88-3c86-4339-a477-0164a1f81f58" providerId="ADAL" clId="{41A6D01D-0CCB-4C9F-A3A8-4525FF360561}" dt="2021-04-12T12:25:20.348" v="13" actId="1076"/>
          <ac:picMkLst>
            <pc:docMk/>
            <pc:sldMk cId="2799319786" sldId="330"/>
            <ac:picMk id="3" creationId="{018C8C73-E2E3-460E-8CF4-C048FA2BB8A7}"/>
          </ac:picMkLst>
        </pc:picChg>
      </pc:sldChg>
      <pc:sldChg chg="delSp modSp mod delAnim">
        <pc:chgData name="Smajic, Alen" userId="8f449e88-3c86-4339-a477-0164a1f81f58" providerId="ADAL" clId="{41A6D01D-0CCB-4C9F-A3A8-4525FF360561}" dt="2021-04-13T08:24:34.422" v="457" actId="20577"/>
        <pc:sldMkLst>
          <pc:docMk/>
          <pc:sldMk cId="2108181941" sldId="331"/>
        </pc:sldMkLst>
        <pc:spChg chg="mod">
          <ac:chgData name="Smajic, Alen" userId="8f449e88-3c86-4339-a477-0164a1f81f58" providerId="ADAL" clId="{41A6D01D-0CCB-4C9F-A3A8-4525FF360561}" dt="2021-04-13T08:24:34.422" v="457" actId="20577"/>
          <ac:spMkLst>
            <pc:docMk/>
            <pc:sldMk cId="2108181941" sldId="331"/>
            <ac:spMk id="4" creationId="{E8CE4E0E-CE3A-4FF1-AA7A-AEC762AEB305}"/>
          </ac:spMkLst>
        </pc:spChg>
        <pc:picChg chg="del mod">
          <ac:chgData name="Smajic, Alen" userId="8f449e88-3c86-4339-a477-0164a1f81f58" providerId="ADAL" clId="{41A6D01D-0CCB-4C9F-A3A8-4525FF360561}" dt="2021-04-12T12:40:03.653" v="21" actId="478"/>
          <ac:picMkLst>
            <pc:docMk/>
            <pc:sldMk cId="2108181941" sldId="331"/>
            <ac:picMk id="3" creationId="{4B57A43B-98E7-497F-ABDB-30E09C7A9A0C}"/>
          </ac:picMkLst>
        </pc:picChg>
        <pc:picChg chg="mod">
          <ac:chgData name="Smajic, Alen" userId="8f449e88-3c86-4339-a477-0164a1f81f58" providerId="ADAL" clId="{41A6D01D-0CCB-4C9F-A3A8-4525FF360561}" dt="2021-04-12T12:42:08.695" v="23" actId="1076"/>
          <ac:picMkLst>
            <pc:docMk/>
            <pc:sldMk cId="2108181941" sldId="331"/>
            <ac:picMk id="5" creationId="{E5056576-C750-4FB3-893E-3BA938EA0DBA}"/>
          </ac:picMkLst>
        </pc:picChg>
      </pc:sldChg>
      <pc:sldChg chg="modSp mod">
        <pc:chgData name="Smajic, Alen" userId="8f449e88-3c86-4339-a477-0164a1f81f58" providerId="ADAL" clId="{41A6D01D-0CCB-4C9F-A3A8-4525FF360561}" dt="2021-04-13T08:24:40.071" v="461" actId="20577"/>
        <pc:sldMkLst>
          <pc:docMk/>
          <pc:sldMk cId="127963290" sldId="332"/>
        </pc:sldMkLst>
        <pc:spChg chg="mod">
          <ac:chgData name="Smajic, Alen" userId="8f449e88-3c86-4339-a477-0164a1f81f58" providerId="ADAL" clId="{41A6D01D-0CCB-4C9F-A3A8-4525FF360561}" dt="2021-04-13T08:24:40.071" v="461" actId="20577"/>
          <ac:spMkLst>
            <pc:docMk/>
            <pc:sldMk cId="127963290" sldId="332"/>
            <ac:spMk id="4" creationId="{E8CE4E0E-CE3A-4FF1-AA7A-AEC762AEB305}"/>
          </ac:spMkLst>
        </pc:spChg>
        <pc:picChg chg="mod">
          <ac:chgData name="Smajic, Alen" userId="8f449e88-3c86-4339-a477-0164a1f81f58" providerId="ADAL" clId="{41A6D01D-0CCB-4C9F-A3A8-4525FF360561}" dt="2021-04-12T12:31:05.913" v="15" actId="1076"/>
          <ac:picMkLst>
            <pc:docMk/>
            <pc:sldMk cId="127963290" sldId="332"/>
            <ac:picMk id="3" creationId="{1860BDFD-FE8C-4877-910F-8378FE16B060}"/>
          </ac:picMkLst>
        </pc:picChg>
      </pc:sldChg>
      <pc:sldChg chg="modSp mod">
        <pc:chgData name="Smajic, Alen" userId="8f449e88-3c86-4339-a477-0164a1f81f58" providerId="ADAL" clId="{41A6D01D-0CCB-4C9F-A3A8-4525FF360561}" dt="2021-04-13T08:24:45.279" v="465" actId="20577"/>
        <pc:sldMkLst>
          <pc:docMk/>
          <pc:sldMk cId="1813578626" sldId="333"/>
        </pc:sldMkLst>
        <pc:spChg chg="mod">
          <ac:chgData name="Smajic, Alen" userId="8f449e88-3c86-4339-a477-0164a1f81f58" providerId="ADAL" clId="{41A6D01D-0CCB-4C9F-A3A8-4525FF360561}" dt="2021-04-13T08:24:45.279" v="465" actId="20577"/>
          <ac:spMkLst>
            <pc:docMk/>
            <pc:sldMk cId="1813578626" sldId="333"/>
            <ac:spMk id="4" creationId="{E8CE4E0E-CE3A-4FF1-AA7A-AEC762AEB305}"/>
          </ac:spMkLst>
        </pc:spChg>
        <pc:picChg chg="mod">
          <ac:chgData name="Smajic, Alen" userId="8f449e88-3c86-4339-a477-0164a1f81f58" providerId="ADAL" clId="{41A6D01D-0CCB-4C9F-A3A8-4525FF360561}" dt="2021-04-12T12:32:35.350" v="16" actId="1076"/>
          <ac:picMkLst>
            <pc:docMk/>
            <pc:sldMk cId="1813578626" sldId="333"/>
            <ac:picMk id="3" creationId="{A7921A3F-B1C2-4E6A-83B0-F700EFFCD506}"/>
          </ac:picMkLst>
        </pc:picChg>
      </pc:sldChg>
      <pc:sldChg chg="modSp mod">
        <pc:chgData name="Smajic, Alen" userId="8f449e88-3c86-4339-a477-0164a1f81f58" providerId="ADAL" clId="{41A6D01D-0CCB-4C9F-A3A8-4525FF360561}" dt="2021-04-13T08:24:54.005" v="469" actId="20577"/>
        <pc:sldMkLst>
          <pc:docMk/>
          <pc:sldMk cId="1249828327" sldId="334"/>
        </pc:sldMkLst>
        <pc:spChg chg="mod">
          <ac:chgData name="Smajic, Alen" userId="8f449e88-3c86-4339-a477-0164a1f81f58" providerId="ADAL" clId="{41A6D01D-0CCB-4C9F-A3A8-4525FF360561}" dt="2021-04-13T08:24:54.005" v="469" actId="20577"/>
          <ac:spMkLst>
            <pc:docMk/>
            <pc:sldMk cId="1249828327" sldId="334"/>
            <ac:spMk id="8" creationId="{8ED3F9CB-3CBA-4970-9BFA-73F4EEA5CD87}"/>
          </ac:spMkLst>
        </pc:spChg>
        <pc:picChg chg="mod">
          <ac:chgData name="Smajic, Alen" userId="8f449e88-3c86-4339-a477-0164a1f81f58" providerId="ADAL" clId="{41A6D01D-0CCB-4C9F-A3A8-4525FF360561}" dt="2021-04-12T12:33:56.897" v="17" actId="1076"/>
          <ac:picMkLst>
            <pc:docMk/>
            <pc:sldMk cId="1249828327" sldId="334"/>
            <ac:picMk id="3" creationId="{2DA443CC-E391-4A7D-B9B9-B72EE6A0FD89}"/>
          </ac:picMkLst>
        </pc:picChg>
      </pc:sldChg>
      <pc:sldChg chg="addSp modSp mod">
        <pc:chgData name="Smajic, Alen" userId="8f449e88-3c86-4339-a477-0164a1f81f58" providerId="ADAL" clId="{41A6D01D-0CCB-4C9F-A3A8-4525FF360561}" dt="2021-04-13T08:29:44.737" v="600" actId="20577"/>
        <pc:sldMkLst>
          <pc:docMk/>
          <pc:sldMk cId="3050238698" sldId="335"/>
        </pc:sldMkLst>
        <pc:spChg chg="mod">
          <ac:chgData name="Smajic, Alen" userId="8f449e88-3c86-4339-a477-0164a1f81f58" providerId="ADAL" clId="{41A6D01D-0CCB-4C9F-A3A8-4525FF360561}" dt="2021-04-13T08:18:51.371" v="253" actId="1076"/>
          <ac:spMkLst>
            <pc:docMk/>
            <pc:sldMk cId="3050238698" sldId="335"/>
            <ac:spMk id="2" creationId="{66042C22-E62D-4389-AE82-3E8E0B03CF87}"/>
          </ac:spMkLst>
        </pc:spChg>
        <pc:spChg chg="mod">
          <ac:chgData name="Smajic, Alen" userId="8f449e88-3c86-4339-a477-0164a1f81f58" providerId="ADAL" clId="{41A6D01D-0CCB-4C9F-A3A8-4525FF360561}" dt="2021-04-13T08:29:44.737" v="600" actId="20577"/>
          <ac:spMkLst>
            <pc:docMk/>
            <pc:sldMk cId="3050238698" sldId="335"/>
            <ac:spMk id="4" creationId="{E8CE4E0E-CE3A-4FF1-AA7A-AEC762AEB305}"/>
          </ac:spMkLst>
        </pc:spChg>
        <pc:spChg chg="add mod">
          <ac:chgData name="Smajic, Alen" userId="8f449e88-3c86-4339-a477-0164a1f81f58" providerId="ADAL" clId="{41A6D01D-0CCB-4C9F-A3A8-4525FF360561}" dt="2021-04-13T08:25:15.631" v="474" actId="1076"/>
          <ac:spMkLst>
            <pc:docMk/>
            <pc:sldMk cId="3050238698" sldId="335"/>
            <ac:spMk id="7" creationId="{E3D4BDDE-4DC6-4E9F-8879-DD0FB21431DE}"/>
          </ac:spMkLst>
        </pc:spChg>
        <pc:picChg chg="mod">
          <ac:chgData name="Smajic, Alen" userId="8f449e88-3c86-4339-a477-0164a1f81f58" providerId="ADAL" clId="{41A6D01D-0CCB-4C9F-A3A8-4525FF360561}" dt="2021-04-12T12:34:40.961" v="18" actId="1076"/>
          <ac:picMkLst>
            <pc:docMk/>
            <pc:sldMk cId="3050238698" sldId="335"/>
            <ac:picMk id="3" creationId="{D3CA3B0F-2641-4CE2-81B7-ED077EF79EEB}"/>
          </ac:picMkLst>
        </pc:picChg>
      </pc:sldChg>
      <pc:sldChg chg="addSp delSp modSp mod delAnim">
        <pc:chgData name="Smajic, Alen" userId="8f449e88-3c86-4339-a477-0164a1f81f58" providerId="ADAL" clId="{41A6D01D-0CCB-4C9F-A3A8-4525FF360561}" dt="2021-04-13T08:31:13.207" v="779" actId="1076"/>
        <pc:sldMkLst>
          <pc:docMk/>
          <pc:sldMk cId="380058780" sldId="336"/>
        </pc:sldMkLst>
        <pc:spChg chg="mod">
          <ac:chgData name="Smajic, Alen" userId="8f449e88-3c86-4339-a477-0164a1f81f58" providerId="ADAL" clId="{41A6D01D-0CCB-4C9F-A3A8-4525FF360561}" dt="2021-04-13T08:31:13.207" v="779" actId="1076"/>
          <ac:spMkLst>
            <pc:docMk/>
            <pc:sldMk cId="380058780" sldId="336"/>
            <ac:spMk id="7" creationId="{EFAEF04E-AA3D-4D83-BBAC-63766C48EBD3}"/>
          </ac:spMkLst>
        </pc:spChg>
        <pc:spChg chg="add mod">
          <ac:chgData name="Smajic, Alen" userId="8f449e88-3c86-4339-a477-0164a1f81f58" providerId="ADAL" clId="{41A6D01D-0CCB-4C9F-A3A8-4525FF360561}" dt="2021-04-13T08:27:54.316" v="558" actId="1076"/>
          <ac:spMkLst>
            <pc:docMk/>
            <pc:sldMk cId="380058780" sldId="336"/>
            <ac:spMk id="8" creationId="{79CA4F04-1CBF-4F3E-A826-D133A0B7E9A6}"/>
          </ac:spMkLst>
        </pc:spChg>
        <pc:spChg chg="mod">
          <ac:chgData name="Smajic, Alen" userId="8f449e88-3c86-4339-a477-0164a1f81f58" providerId="ADAL" clId="{41A6D01D-0CCB-4C9F-A3A8-4525FF360561}" dt="2021-04-13T08:21:05.034" v="274" actId="1076"/>
          <ac:spMkLst>
            <pc:docMk/>
            <pc:sldMk cId="380058780" sldId="336"/>
            <ac:spMk id="1800" creationId="{00000000-0000-0000-0000-000000000000}"/>
          </ac:spMkLst>
        </pc:spChg>
        <pc:picChg chg="del">
          <ac:chgData name="Smajic, Alen" userId="8f449e88-3c86-4339-a477-0164a1f81f58" providerId="ADAL" clId="{41A6D01D-0CCB-4C9F-A3A8-4525FF360561}" dt="2021-04-13T07:43:41.952" v="140" actId="478"/>
          <ac:picMkLst>
            <pc:docMk/>
            <pc:sldMk cId="380058780" sldId="336"/>
            <ac:picMk id="2" creationId="{638D2335-5085-4F5C-A89B-D9F1F0D13970}"/>
          </ac:picMkLst>
        </pc:picChg>
        <pc:picChg chg="del mod">
          <ac:chgData name="Smajic, Alen" userId="8f449e88-3c86-4339-a477-0164a1f81f58" providerId="ADAL" clId="{41A6D01D-0CCB-4C9F-A3A8-4525FF360561}" dt="2021-04-13T07:47:38.785" v="142" actId="478"/>
          <ac:picMkLst>
            <pc:docMk/>
            <pc:sldMk cId="380058780" sldId="336"/>
            <ac:picMk id="3" creationId="{CC52D02E-C81E-4B81-BD49-F0654707C889}"/>
          </ac:picMkLst>
        </pc:picChg>
        <pc:picChg chg="mod">
          <ac:chgData name="Smajic, Alen" userId="8f449e88-3c86-4339-a477-0164a1f81f58" providerId="ADAL" clId="{41A6D01D-0CCB-4C9F-A3A8-4525FF360561}" dt="2021-04-13T07:50:14.959" v="143" actId="1076"/>
          <ac:picMkLst>
            <pc:docMk/>
            <pc:sldMk cId="380058780" sldId="336"/>
            <ac:picMk id="5" creationId="{E0A7DC7B-D57C-45FC-BA25-6500EE49B6BD}"/>
          </ac:picMkLst>
        </pc:picChg>
      </pc:sldChg>
      <pc:sldChg chg="modSp mod">
        <pc:chgData name="Smajic, Alen" userId="8f449e88-3c86-4339-a477-0164a1f81f58" providerId="ADAL" clId="{41A6D01D-0CCB-4C9F-A3A8-4525FF360561}" dt="2021-04-13T08:28:25.373" v="575" actId="1076"/>
        <pc:sldMkLst>
          <pc:docMk/>
          <pc:sldMk cId="376407059" sldId="337"/>
        </pc:sldMkLst>
        <pc:spChg chg="mod">
          <ac:chgData name="Smajic, Alen" userId="8f449e88-3c86-4339-a477-0164a1f81f58" providerId="ADAL" clId="{41A6D01D-0CCB-4C9F-A3A8-4525FF360561}" dt="2021-04-13T08:28:25.373" v="575" actId="1076"/>
          <ac:spMkLst>
            <pc:docMk/>
            <pc:sldMk cId="376407059" sldId="337"/>
            <ac:spMk id="6" creationId="{DAECDB90-5634-449A-B171-DAA921356F97}"/>
          </ac:spMkLst>
        </pc:spChg>
        <pc:picChg chg="mod">
          <ac:chgData name="Smajic, Alen" userId="8f449e88-3c86-4339-a477-0164a1f81f58" providerId="ADAL" clId="{41A6D01D-0CCB-4C9F-A3A8-4525FF360561}" dt="2021-04-13T07:54:11.563" v="144" actId="1076"/>
          <ac:picMkLst>
            <pc:docMk/>
            <pc:sldMk cId="376407059" sldId="337"/>
            <ac:picMk id="2" creationId="{988A917B-C7E6-4B05-A7F6-A0AE7957B83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141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48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135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768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60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643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4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04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55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022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6793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857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496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807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808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2626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587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7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673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458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076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104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2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86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020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9" r:id="rId4"/>
    <p:sldLayoutId id="2147483661" r:id="rId5"/>
    <p:sldLayoutId id="2147483662" r:id="rId6"/>
    <p:sldLayoutId id="2147483664"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3.jp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17.jp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5.png"/><Relationship Id="rId5" Type="http://schemas.openxmlformats.org/officeDocument/2006/relationships/image" Target="../media/image3.jp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7.png"/><Relationship Id="rId5" Type="http://schemas.openxmlformats.org/officeDocument/2006/relationships/image" Target="../media/image28.jp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7.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38.png"/><Relationship Id="rId3" Type="http://schemas.openxmlformats.org/officeDocument/2006/relationships/tags" Target="../tags/tag4.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6.png"/><Relationship Id="rId5" Type="http://schemas.openxmlformats.org/officeDocument/2006/relationships/tags" Target="../tags/tag6.xml"/><Relationship Id="rId10" Type="http://schemas.openxmlformats.org/officeDocument/2006/relationships/image" Target="../media/image35.png"/><Relationship Id="rId4" Type="http://schemas.openxmlformats.org/officeDocument/2006/relationships/tags" Target="../tags/tag5.xml"/><Relationship Id="rId9" Type="http://schemas.openxmlformats.org/officeDocument/2006/relationships/image" Target="../media/image34.png"/><Relationship Id="rId14"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10.xml"/><Relationship Id="rId7" Type="http://schemas.openxmlformats.org/officeDocument/2006/relationships/image" Target="../media/image40.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2.xml"/><Relationship Id="rId11" Type="http://schemas.openxmlformats.org/officeDocument/2006/relationships/image" Target="../media/image44.png"/><Relationship Id="rId5" Type="http://schemas.openxmlformats.org/officeDocument/2006/relationships/slideLayout" Target="../slideLayouts/slideLayout6.xml"/><Relationship Id="rId10" Type="http://schemas.openxmlformats.org/officeDocument/2006/relationships/image" Target="../media/image43.png"/><Relationship Id="rId4" Type="http://schemas.openxmlformats.org/officeDocument/2006/relationships/tags" Target="../tags/tag11.xml"/><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14.xml"/><Relationship Id="rId7" Type="http://schemas.openxmlformats.org/officeDocument/2006/relationships/image" Target="../media/image4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5.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17.xml"/><Relationship Id="rId7" Type="http://schemas.openxmlformats.org/officeDocument/2006/relationships/image" Target="../media/image49.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8.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20.xml"/><Relationship Id="rId7" Type="http://schemas.openxmlformats.org/officeDocument/2006/relationships/notesSlide" Target="../notesSlides/notesSlide25.xml"/><Relationship Id="rId12" Type="http://schemas.openxmlformats.org/officeDocument/2006/relationships/image" Target="../media/image5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11" Type="http://schemas.openxmlformats.org/officeDocument/2006/relationships/image" Target="../media/image54.png"/><Relationship Id="rId5" Type="http://schemas.openxmlformats.org/officeDocument/2006/relationships/tags" Target="../tags/tag22.xml"/><Relationship Id="rId10" Type="http://schemas.openxmlformats.org/officeDocument/2006/relationships/image" Target="../media/image53.png"/><Relationship Id="rId4" Type="http://schemas.openxmlformats.org/officeDocument/2006/relationships/tags" Target="../tags/tag21.xml"/><Relationship Id="rId9"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7.png"/><Relationship Id="rId4"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g"/><Relationship Id="rId9"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7.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7.png"/><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7.png"/><Relationship Id="rId4" Type="http://schemas.openxmlformats.org/officeDocument/2006/relationships/image" Target="../media/image70.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71.jpe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7.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7.png"/><Relationship Id="rId4" Type="http://schemas.openxmlformats.org/officeDocument/2006/relationships/image" Target="../media/image73.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7.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8.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xml"/><Relationship Id="rId7" Type="http://schemas.openxmlformats.org/officeDocument/2006/relationships/image" Target="../media/image82.jpe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7.png"/></Relationships>
</file>

<file path=ppt/slides/_rels/slide5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84.jpe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83.png"/><Relationship Id="rId5" Type="http://schemas.openxmlformats.org/officeDocument/2006/relationships/image" Target="../media/image18.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jpe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1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15.jp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41185-1403-43BF-9BC9-9FACBD2D5EC8}"/>
              </a:ext>
            </a:extLst>
          </p:cNvPr>
          <p:cNvSpPr>
            <a:spLocks noGrp="1"/>
          </p:cNvSpPr>
          <p:nvPr>
            <p:ph type="title"/>
          </p:nvPr>
        </p:nvSpPr>
        <p:spPr>
          <a:xfrm>
            <a:off x="719999" y="1215217"/>
            <a:ext cx="7704000" cy="1506209"/>
          </a:xfrm>
        </p:spPr>
        <p:txBody>
          <a:bodyPr/>
          <a:lstStyle/>
          <a:p>
            <a:r>
              <a:rPr lang="en-US" dirty="0">
                <a:effectLst/>
                <a:latin typeface="Arial" panose="020B0604020202020204" pitchFamily="34" charset="0"/>
              </a:rPr>
              <a:t>Towards Explainable AI Systems for Traffic Sign Recognition and Deployment in a Simulated Environment</a:t>
            </a:r>
            <a:endParaRPr lang="de-DE" dirty="0"/>
          </a:p>
        </p:txBody>
      </p:sp>
      <p:pic>
        <p:nvPicPr>
          <p:cNvPr id="5" name="Picture 4">
            <a:extLst>
              <a:ext uri="{FF2B5EF4-FFF2-40B4-BE49-F238E27FC236}">
                <a16:creationId xmlns:a16="http://schemas.microsoft.com/office/drawing/2014/main" id="{4F1E8BBA-0881-4FEA-A9D5-C95BAAB9E9CE}"/>
              </a:ext>
            </a:extLst>
          </p:cNvPr>
          <p:cNvPicPr>
            <a:picLocks noChangeAspect="1"/>
          </p:cNvPicPr>
          <p:nvPr/>
        </p:nvPicPr>
        <p:blipFill>
          <a:blip r:embed="rId4"/>
          <a:stretch>
            <a:fillRect/>
          </a:stretch>
        </p:blipFill>
        <p:spPr>
          <a:xfrm>
            <a:off x="189550" y="4165910"/>
            <a:ext cx="796805" cy="796805"/>
          </a:xfrm>
          <a:prstGeom prst="rect">
            <a:avLst/>
          </a:prstGeom>
        </p:spPr>
      </p:pic>
      <p:pic>
        <p:nvPicPr>
          <p:cNvPr id="15" name="Picture 14">
            <a:extLst>
              <a:ext uri="{FF2B5EF4-FFF2-40B4-BE49-F238E27FC236}">
                <a16:creationId xmlns:a16="http://schemas.microsoft.com/office/drawing/2014/main" id="{910E28C7-DE74-48CA-AF13-6AEA735F5ED6}"/>
              </a:ext>
            </a:extLst>
          </p:cNvPr>
          <p:cNvPicPr>
            <a:picLocks noChangeAspect="1"/>
          </p:cNvPicPr>
          <p:nvPr/>
        </p:nvPicPr>
        <p:blipFill>
          <a:blip r:embed="rId5"/>
          <a:stretch>
            <a:fillRect/>
          </a:stretch>
        </p:blipFill>
        <p:spPr>
          <a:xfrm>
            <a:off x="7024260" y="116804"/>
            <a:ext cx="1917519" cy="1035121"/>
          </a:xfrm>
          <a:prstGeom prst="rect">
            <a:avLst/>
          </a:prstGeom>
        </p:spPr>
      </p:pic>
      <p:pic>
        <p:nvPicPr>
          <p:cNvPr id="17" name="Picture 16">
            <a:extLst>
              <a:ext uri="{FF2B5EF4-FFF2-40B4-BE49-F238E27FC236}">
                <a16:creationId xmlns:a16="http://schemas.microsoft.com/office/drawing/2014/main" id="{DA41D803-1D28-45AE-A1A4-E974E0E94B12}"/>
              </a:ext>
            </a:extLst>
          </p:cNvPr>
          <p:cNvPicPr>
            <a:picLocks noChangeAspect="1"/>
          </p:cNvPicPr>
          <p:nvPr/>
        </p:nvPicPr>
        <p:blipFill>
          <a:blip r:embed="rId6"/>
          <a:stretch>
            <a:fillRect/>
          </a:stretch>
        </p:blipFill>
        <p:spPr>
          <a:xfrm>
            <a:off x="889416" y="-461399"/>
            <a:ext cx="7365165" cy="6066298"/>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20" name="TextBox 19">
            <a:extLst>
              <a:ext uri="{FF2B5EF4-FFF2-40B4-BE49-F238E27FC236}">
                <a16:creationId xmlns:a16="http://schemas.microsoft.com/office/drawing/2014/main" id="{EA8185EB-DFCE-4B23-9942-B9373A70CD1F}"/>
              </a:ext>
            </a:extLst>
          </p:cNvPr>
          <p:cNvSpPr txBox="1"/>
          <p:nvPr/>
        </p:nvSpPr>
        <p:spPr>
          <a:xfrm>
            <a:off x="6101967" y="4549642"/>
            <a:ext cx="3042033"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F3F3F3"/>
                </a:solidFill>
                <a:effectLst/>
                <a:uLnTx/>
                <a:uFillTx/>
                <a:latin typeface="Arial"/>
                <a:cs typeface="Arial"/>
                <a:sym typeface="Arial"/>
              </a:rPr>
              <a:t>with support of the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3F3F3"/>
                </a:solidFill>
                <a:effectLst/>
                <a:uLnTx/>
                <a:uFillTx/>
                <a:latin typeface="Arial"/>
                <a:cs typeface="Arial"/>
                <a:sym typeface="Arial"/>
              </a:rPr>
              <a:t>AI Systems Engineering Lab</a:t>
            </a:r>
            <a:endParaRPr kumimoji="0" lang="de-DE" sz="1600" b="1" i="0" u="none" strike="noStrike" kern="0" cap="none" spc="0" normalizeH="0" baseline="0" noProof="0" dirty="0">
              <a:ln>
                <a:noFill/>
              </a:ln>
              <a:solidFill>
                <a:srgbClr val="F3F3F3"/>
              </a:solidFill>
              <a:effectLst/>
              <a:uLnTx/>
              <a:uFillTx/>
              <a:latin typeface="Arial"/>
              <a:cs typeface="Arial"/>
              <a:sym typeface="Arial"/>
            </a:endParaRPr>
          </a:p>
        </p:txBody>
      </p:sp>
      <p:sp>
        <p:nvSpPr>
          <p:cNvPr id="7" name="TextBox 6">
            <a:extLst>
              <a:ext uri="{FF2B5EF4-FFF2-40B4-BE49-F238E27FC236}">
                <a16:creationId xmlns:a16="http://schemas.microsoft.com/office/drawing/2014/main" id="{DE13CC14-9BE7-4CDF-BEF4-B2E5E2AB87A0}"/>
              </a:ext>
            </a:extLst>
          </p:cNvPr>
          <p:cNvSpPr txBox="1"/>
          <p:nvPr/>
        </p:nvSpPr>
        <p:spPr>
          <a:xfrm>
            <a:off x="889416" y="2973974"/>
            <a:ext cx="234627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F3F3F3"/>
                </a:solidFill>
                <a:effectLst/>
                <a:uLnTx/>
                <a:uFillTx/>
                <a:latin typeface="Arial"/>
                <a:cs typeface="Arial"/>
                <a:sym typeface="Arial"/>
              </a:rPr>
              <a:t>Presented by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3F3F3"/>
                </a:solidFill>
                <a:effectLst/>
                <a:uLnTx/>
                <a:uFillTx/>
                <a:latin typeface="Arial"/>
                <a:cs typeface="Arial"/>
                <a:sym typeface="Arial"/>
              </a:rPr>
              <a:t>Pascal Fischer &amp; Alen </a:t>
            </a:r>
            <a:r>
              <a:rPr kumimoji="0" lang="en-US" sz="1200" b="1" i="0" u="none" strike="noStrike" kern="0" cap="none" spc="0" normalizeH="0" baseline="0" noProof="0" dirty="0" err="1">
                <a:ln>
                  <a:noFill/>
                </a:ln>
                <a:solidFill>
                  <a:srgbClr val="F3F3F3"/>
                </a:solidFill>
                <a:effectLst/>
                <a:uLnTx/>
                <a:uFillTx/>
                <a:latin typeface="Arial"/>
                <a:cs typeface="Arial"/>
                <a:sym typeface="Arial"/>
              </a:rPr>
              <a:t>Smajic</a:t>
            </a:r>
            <a:endParaRPr kumimoji="0" lang="de-DE" sz="1200" b="1" i="0" u="none" strike="noStrike" kern="0" cap="none" spc="0" normalizeH="0" baseline="0" noProof="0" dirty="0">
              <a:ln>
                <a:noFill/>
              </a:ln>
              <a:solidFill>
                <a:srgbClr val="F3F3F3"/>
              </a:solidFill>
              <a:effectLst/>
              <a:uLnTx/>
              <a:uFillTx/>
              <a:latin typeface="Arial"/>
              <a:cs typeface="Arial"/>
              <a:sym typeface="Arial"/>
            </a:endParaRPr>
          </a:p>
        </p:txBody>
      </p:sp>
      <p:pic>
        <p:nvPicPr>
          <p:cNvPr id="4" name="Aufgezeichneter Sound">
            <a:hlinkClick r:id="" action="ppaction://media"/>
            <a:extLst>
              <a:ext uri="{FF2B5EF4-FFF2-40B4-BE49-F238E27FC236}">
                <a16:creationId xmlns:a16="http://schemas.microsoft.com/office/drawing/2014/main" id="{58179C5D-35B6-4197-8881-B7D46F204C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34400" y="5300099"/>
            <a:ext cx="609600" cy="609600"/>
          </a:xfrm>
          <a:prstGeom prst="rect">
            <a:avLst/>
          </a:prstGeom>
        </p:spPr>
      </p:pic>
    </p:spTree>
    <p:extLst>
      <p:ext uri="{BB962C8B-B14F-4D97-AF65-F5344CB8AC3E}">
        <p14:creationId xmlns:p14="http://schemas.microsoft.com/office/powerpoint/2010/main" val="17219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000" y="2139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 Modeling View</a:t>
            </a:r>
            <a:endParaRPr dirty="0"/>
          </a:p>
        </p:txBody>
      </p:sp>
      <p:sp>
        <p:nvSpPr>
          <p:cNvPr id="24" name="Google Shape;1799;p48">
            <a:extLst>
              <a:ext uri="{FF2B5EF4-FFF2-40B4-BE49-F238E27FC236}">
                <a16:creationId xmlns:a16="http://schemas.microsoft.com/office/drawing/2014/main" id="{BC0E1F61-AD71-4CCC-A598-515780059899}"/>
              </a:ext>
            </a:extLst>
          </p:cNvPr>
          <p:cNvSpPr txBox="1">
            <a:spLocks/>
          </p:cNvSpPr>
          <p:nvPr/>
        </p:nvSpPr>
        <p:spPr>
          <a:xfrm>
            <a:off x="514355" y="1250157"/>
            <a:ext cx="8115290" cy="3617372"/>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98450">
              <a:spcBef>
                <a:spcPts val="1600"/>
              </a:spcBef>
              <a:buClr>
                <a:srgbClr val="EFEFEF"/>
              </a:buClr>
              <a:buSzPts val="1100"/>
              <a:buFont typeface="Arial"/>
              <a:buChar char="●"/>
            </a:pPr>
            <a:r>
              <a:rPr lang="en-US" dirty="0">
                <a:solidFill>
                  <a:srgbClr val="EFEFEF"/>
                </a:solidFill>
                <a:uFill>
                  <a:noFill/>
                </a:uFill>
              </a:rPr>
              <a:t>The colors used for traffic signs are regulated by the DIN 6171</a:t>
            </a:r>
          </a:p>
          <a:p>
            <a:pPr marL="457200" indent="-298450">
              <a:spcBef>
                <a:spcPts val="1600"/>
              </a:spcBef>
              <a:buClr>
                <a:srgbClr val="EFEFEF"/>
              </a:buClr>
              <a:buSzPts val="1100"/>
              <a:buFont typeface="Arial"/>
              <a:buChar char="●"/>
            </a:pPr>
            <a:r>
              <a:rPr lang="en-US" dirty="0">
                <a:solidFill>
                  <a:srgbClr val="EFEFEF"/>
                </a:solidFill>
                <a:uFill>
                  <a:noFill/>
                </a:uFill>
              </a:rPr>
              <a:t>The color charts „RAL-F 7 </a:t>
            </a:r>
            <a:r>
              <a:rPr lang="en-US" dirty="0" err="1">
                <a:solidFill>
                  <a:srgbClr val="EFEFEF"/>
                </a:solidFill>
                <a:uFill>
                  <a:noFill/>
                </a:uFill>
              </a:rPr>
              <a:t>Reflexfarben</a:t>
            </a:r>
            <a:r>
              <a:rPr lang="en-US" dirty="0">
                <a:solidFill>
                  <a:srgbClr val="EFEFEF"/>
                </a:solidFill>
                <a:uFill>
                  <a:noFill/>
                </a:uFill>
              </a:rPr>
              <a:t>“ and „RAL-F 81 </a:t>
            </a:r>
            <a:r>
              <a:rPr lang="en-US" dirty="0" err="1">
                <a:solidFill>
                  <a:srgbClr val="EFEFEF"/>
                </a:solidFill>
                <a:uFill>
                  <a:noFill/>
                </a:uFill>
              </a:rPr>
              <a:t>Farben</a:t>
            </a:r>
            <a:r>
              <a:rPr lang="en-US" dirty="0">
                <a:solidFill>
                  <a:srgbClr val="EFEFEF"/>
                </a:solidFill>
                <a:uFill>
                  <a:noFill/>
                </a:uFill>
              </a:rPr>
              <a:t> </a:t>
            </a:r>
            <a:r>
              <a:rPr lang="en-US" dirty="0" err="1">
                <a:solidFill>
                  <a:srgbClr val="EFEFEF"/>
                </a:solidFill>
                <a:uFill>
                  <a:noFill/>
                </a:uFill>
              </a:rPr>
              <a:t>im</a:t>
            </a:r>
            <a:r>
              <a:rPr lang="en-US" dirty="0">
                <a:solidFill>
                  <a:srgbClr val="EFEFEF"/>
                </a:solidFill>
                <a:uFill>
                  <a:noFill/>
                </a:uFill>
              </a:rPr>
              <a:t> </a:t>
            </a:r>
            <a:r>
              <a:rPr lang="en-US" dirty="0" err="1">
                <a:solidFill>
                  <a:srgbClr val="EFEFEF"/>
                </a:solidFill>
                <a:uFill>
                  <a:noFill/>
                </a:uFill>
              </a:rPr>
              <a:t>Straßenverkehr</a:t>
            </a:r>
            <a:r>
              <a:rPr lang="en-US" dirty="0">
                <a:solidFill>
                  <a:srgbClr val="EFEFEF"/>
                </a:solidFill>
                <a:uFill>
                  <a:noFill/>
                </a:uFill>
              </a:rPr>
              <a:t>“ show the colors of traffic signs in new condition</a:t>
            </a:r>
          </a:p>
          <a:p>
            <a:pPr marL="457200" indent="-298450">
              <a:spcBef>
                <a:spcPts val="1600"/>
              </a:spcBef>
              <a:buClr>
                <a:srgbClr val="EFEFEF"/>
              </a:buClr>
              <a:buSzPts val="1100"/>
              <a:buFont typeface="Arial"/>
              <a:buChar char="●"/>
            </a:pPr>
            <a:r>
              <a:rPr lang="en-US" dirty="0">
                <a:solidFill>
                  <a:srgbClr val="EFEFEF"/>
                </a:solidFill>
                <a:uFill>
                  <a:noFill/>
                </a:uFill>
              </a:rPr>
              <a:t>The color shades specified in the RAL-F 7 special color series are:</a:t>
            </a:r>
          </a:p>
          <a:p>
            <a:pPr marL="158750">
              <a:spcBef>
                <a:spcPts val="1600"/>
              </a:spcBef>
              <a:buClr>
                <a:srgbClr val="EFEFEF"/>
              </a:buClr>
              <a:buSzPts val="1100"/>
            </a:pPr>
            <a:r>
              <a:rPr lang="en-US" dirty="0">
                <a:solidFill>
                  <a:srgbClr val="EFEFEF"/>
                </a:solidFill>
                <a:uFill>
                  <a:noFill/>
                </a:uFill>
              </a:rPr>
              <a:t>	RAL 2006, RAL 3019, RAL 3030, RAL 5016, RAL 6030, RAL 8026, RAL 9014, RAL 9019</a:t>
            </a:r>
          </a:p>
          <a:p>
            <a:pPr marL="457200" indent="-298450">
              <a:spcBef>
                <a:spcPts val="1600"/>
              </a:spcBef>
              <a:buClr>
                <a:srgbClr val="EFEFEF"/>
              </a:buClr>
              <a:buSzPts val="1100"/>
              <a:buFont typeface="Arial"/>
              <a:buChar char="●"/>
            </a:pPr>
            <a:r>
              <a:rPr lang="en-US" dirty="0">
                <a:solidFill>
                  <a:srgbClr val="EFEFEF"/>
                </a:solidFill>
                <a:uFill>
                  <a:noFill/>
                </a:uFill>
              </a:rPr>
              <a:t>The color shades specified in the RAL-F 81 special color series are:</a:t>
            </a:r>
          </a:p>
          <a:p>
            <a:pPr marL="158750">
              <a:spcBef>
                <a:spcPts val="1600"/>
              </a:spcBef>
              <a:buClr>
                <a:srgbClr val="EFEFEF"/>
              </a:buClr>
              <a:buSzPts val="1100"/>
            </a:pPr>
            <a:r>
              <a:rPr lang="en-US" dirty="0">
                <a:solidFill>
                  <a:srgbClr val="EFEFEF"/>
                </a:solidFill>
                <a:uFill>
                  <a:noFill/>
                </a:uFill>
              </a:rPr>
              <a:t>	RAL 1023 (yellow), RAL 2009 (orange), RAL 3020 (red), RAL 4006 (purple), RAL 	5017 (blue), RAL 6024 (green), RAL 7042 (gray A), RAL 7043 (gray B), RAL 9016 	(white), RAL 9017 (black)</a:t>
            </a:r>
          </a:p>
          <a:p>
            <a:pPr marL="158750">
              <a:spcBef>
                <a:spcPts val="1600"/>
              </a:spcBef>
              <a:buClr>
                <a:srgbClr val="EFEFEF"/>
              </a:buClr>
              <a:buSzPts val="1100"/>
            </a:pPr>
            <a:endParaRPr lang="de-DE" dirty="0">
              <a:solidFill>
                <a:srgbClr val="EFEFEF"/>
              </a:solidFill>
              <a:uFill>
                <a:noFill/>
              </a:uFill>
            </a:endParaRPr>
          </a:p>
        </p:txBody>
      </p:sp>
      <p:pic>
        <p:nvPicPr>
          <p:cNvPr id="4" name="Audio 3">
            <a:hlinkClick r:id="" action="ppaction://media"/>
            <a:extLst>
              <a:ext uri="{FF2B5EF4-FFF2-40B4-BE49-F238E27FC236}">
                <a16:creationId xmlns:a16="http://schemas.microsoft.com/office/drawing/2014/main" id="{9DB1A1DE-8255-42C6-92F2-A4B2B1F363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6638" y="5143500"/>
            <a:ext cx="487362" cy="487362"/>
          </a:xfrm>
          <a:prstGeom prst="rect">
            <a:avLst/>
          </a:prstGeom>
        </p:spPr>
      </p:pic>
      <p:sp>
        <p:nvSpPr>
          <p:cNvPr id="5" name="Rechteck 4">
            <a:extLst>
              <a:ext uri="{FF2B5EF4-FFF2-40B4-BE49-F238E27FC236}">
                <a16:creationId xmlns:a16="http://schemas.microsoft.com/office/drawing/2014/main" id="{7FEEC4B3-5F90-4FAB-848F-3E8FDB66A818}"/>
              </a:ext>
            </a:extLst>
          </p:cNvPr>
          <p:cNvSpPr/>
          <p:nvPr/>
        </p:nvSpPr>
        <p:spPr>
          <a:xfrm>
            <a:off x="514355" y="1176950"/>
            <a:ext cx="2417650"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TRAFFIC SIGN COLORS</a:t>
            </a:r>
          </a:p>
        </p:txBody>
      </p:sp>
      <p:sp>
        <p:nvSpPr>
          <p:cNvPr id="6" name="Rechteck 5">
            <a:extLst>
              <a:ext uri="{FF2B5EF4-FFF2-40B4-BE49-F238E27FC236}">
                <a16:creationId xmlns:a16="http://schemas.microsoft.com/office/drawing/2014/main" id="{34A1732C-1686-441D-8511-74414572E98A}"/>
              </a:ext>
            </a:extLst>
          </p:cNvPr>
          <p:cNvSpPr/>
          <p:nvPr/>
        </p:nvSpPr>
        <p:spPr>
          <a:xfrm>
            <a:off x="2924754" y="706008"/>
            <a:ext cx="329449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2.1 CONTEXTUAL WORLD MODEL</a:t>
            </a:r>
          </a:p>
        </p:txBody>
      </p:sp>
    </p:spTree>
    <p:extLst>
      <p:ext uri="{BB962C8B-B14F-4D97-AF65-F5344CB8AC3E}">
        <p14:creationId xmlns:p14="http://schemas.microsoft.com/office/powerpoint/2010/main" val="459036800"/>
      </p:ext>
    </p:extLst>
  </p:cSld>
  <p:clrMapOvr>
    <a:masterClrMapping/>
  </p:clrMapOvr>
  <mc:AlternateContent xmlns:mc="http://schemas.openxmlformats.org/markup-compatibility/2006" xmlns:p14="http://schemas.microsoft.com/office/powerpoint/2010/main">
    <mc:Choice Requires="p14">
      <p:transition spd="slow" p14:dur="2000" advTm="22889"/>
    </mc:Choice>
    <mc:Fallback xmlns="">
      <p:transition spd="slow" advTm="22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19999" y="2751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 Modeling View</a:t>
            </a:r>
            <a:endParaRPr sz="3000" dirty="0">
              <a:solidFill>
                <a:srgbClr val="F3F3F3"/>
              </a:solidFill>
            </a:endParaRPr>
          </a:p>
        </p:txBody>
      </p:sp>
      <p:sp>
        <p:nvSpPr>
          <p:cNvPr id="161" name="Google Shape;161;p29"/>
          <p:cNvSpPr txBox="1">
            <a:spLocks noGrp="1"/>
          </p:cNvSpPr>
          <p:nvPr>
            <p:ph type="subTitle" idx="1"/>
          </p:nvPr>
        </p:nvSpPr>
        <p:spPr>
          <a:xfrm>
            <a:off x="424430" y="1620157"/>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dirty="0"/>
              <a:t>Concepts consists of further concepts</a:t>
            </a:r>
            <a:endParaRPr lang="en-US" dirty="0">
              <a:solidFill>
                <a:srgbClr val="F3F3F3"/>
              </a:solidFill>
            </a:endParaRPr>
          </a:p>
        </p:txBody>
      </p:sp>
      <p:sp>
        <p:nvSpPr>
          <p:cNvPr id="162" name="Google Shape;162;p29"/>
          <p:cNvSpPr txBox="1">
            <a:spLocks noGrp="1"/>
          </p:cNvSpPr>
          <p:nvPr>
            <p:ph type="subTitle" idx="2"/>
          </p:nvPr>
        </p:nvSpPr>
        <p:spPr>
          <a:xfrm>
            <a:off x="6687791" y="1620157"/>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de-DE" dirty="0">
                <a:solidFill>
                  <a:schemeClr val="lt2"/>
                </a:solidFill>
              </a:rPr>
              <a:t>D</a:t>
            </a:r>
            <a:r>
              <a:rPr lang="en" dirty="0">
                <a:solidFill>
                  <a:schemeClr val="lt2"/>
                </a:solidFill>
              </a:rPr>
              <a:t>ecomposition could not be clearly determined</a:t>
            </a:r>
            <a:endParaRPr dirty="0"/>
          </a:p>
        </p:txBody>
      </p:sp>
      <p:sp>
        <p:nvSpPr>
          <p:cNvPr id="163" name="Google Shape;163;p29"/>
          <p:cNvSpPr txBox="1">
            <a:spLocks noGrp="1"/>
          </p:cNvSpPr>
          <p:nvPr>
            <p:ph type="subTitle" idx="3"/>
          </p:nvPr>
        </p:nvSpPr>
        <p:spPr>
          <a:xfrm>
            <a:off x="3634930" y="3033858"/>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de-DE" dirty="0"/>
              <a:t>C</a:t>
            </a:r>
            <a:r>
              <a:rPr lang="en" dirty="0"/>
              <a:t>onceptual decomposition is ambigous</a:t>
            </a:r>
            <a:endParaRPr dirty="0">
              <a:solidFill>
                <a:srgbClr val="F3F3F3"/>
              </a:solidFill>
            </a:endParaRPr>
          </a:p>
        </p:txBody>
      </p:sp>
      <p:sp>
        <p:nvSpPr>
          <p:cNvPr id="164" name="Google Shape;164;p29"/>
          <p:cNvSpPr txBox="1">
            <a:spLocks noGrp="1"/>
          </p:cNvSpPr>
          <p:nvPr>
            <p:ph type="title"/>
          </p:nvPr>
        </p:nvSpPr>
        <p:spPr>
          <a:xfrm>
            <a:off x="685130" y="3000807"/>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de-DE" dirty="0"/>
              <a:t>„p</a:t>
            </a:r>
            <a:r>
              <a:rPr lang="en" dirty="0"/>
              <a:t>art of” hierarchy</a:t>
            </a:r>
            <a:endParaRPr dirty="0"/>
          </a:p>
        </p:txBody>
      </p:sp>
      <p:sp>
        <p:nvSpPr>
          <p:cNvPr id="165" name="Google Shape;165;p29"/>
          <p:cNvSpPr txBox="1">
            <a:spLocks noGrp="1"/>
          </p:cNvSpPr>
          <p:nvPr>
            <p:ph type="title" idx="4"/>
          </p:nvPr>
        </p:nvSpPr>
        <p:spPr>
          <a:xfrm>
            <a:off x="6948491" y="3000807"/>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de-DE" dirty="0"/>
              <a:t>D</a:t>
            </a:r>
            <a:r>
              <a:rPr lang="en" dirty="0"/>
              <a:t>epends on the observer</a:t>
            </a:r>
            <a:endParaRPr dirty="0"/>
          </a:p>
        </p:txBody>
      </p:sp>
      <p:sp>
        <p:nvSpPr>
          <p:cNvPr id="166" name="Google Shape;166;p29"/>
          <p:cNvSpPr txBox="1">
            <a:spLocks noGrp="1"/>
          </p:cNvSpPr>
          <p:nvPr>
            <p:ph type="title" idx="5"/>
          </p:nvPr>
        </p:nvSpPr>
        <p:spPr>
          <a:xfrm>
            <a:off x="3895630" y="441450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Partonomy</a:t>
            </a:r>
            <a:endParaRPr dirty="0"/>
          </a:p>
        </p:txBody>
      </p:sp>
      <p:cxnSp>
        <p:nvCxnSpPr>
          <p:cNvPr id="167" name="Google Shape;167;p29"/>
          <p:cNvCxnSpPr>
            <a:stCxn id="161" idx="2"/>
            <a:endCxn id="164" idx="0"/>
          </p:cNvCxnSpPr>
          <p:nvPr/>
        </p:nvCxnSpPr>
        <p:spPr>
          <a:xfrm>
            <a:off x="1454780" y="2592157"/>
            <a:ext cx="0" cy="408600"/>
          </a:xfrm>
          <a:prstGeom prst="straightConnector1">
            <a:avLst/>
          </a:prstGeom>
          <a:noFill/>
          <a:ln w="19050" cap="flat" cmpd="sng">
            <a:solidFill>
              <a:srgbClr val="F3F3F3"/>
            </a:solidFill>
            <a:prstDash val="solid"/>
            <a:round/>
            <a:headEnd type="oval" w="med" len="med"/>
            <a:tailEnd type="oval" w="med" len="med"/>
          </a:ln>
        </p:spPr>
      </p:cxnSp>
      <p:cxnSp>
        <p:nvCxnSpPr>
          <p:cNvPr id="168" name="Google Shape;168;p29"/>
          <p:cNvCxnSpPr>
            <a:stCxn id="166" idx="0"/>
            <a:endCxn id="163" idx="2"/>
          </p:cNvCxnSpPr>
          <p:nvPr/>
        </p:nvCxnSpPr>
        <p:spPr>
          <a:xfrm rot="10800000">
            <a:off x="4665280" y="4005908"/>
            <a:ext cx="0" cy="408600"/>
          </a:xfrm>
          <a:prstGeom prst="straightConnector1">
            <a:avLst/>
          </a:prstGeom>
          <a:noFill/>
          <a:ln w="19050" cap="flat" cmpd="sng">
            <a:solidFill>
              <a:srgbClr val="F3F3F3"/>
            </a:solidFill>
            <a:prstDash val="solid"/>
            <a:round/>
            <a:headEnd type="oval" w="med" len="med"/>
            <a:tailEnd type="oval" w="med" len="med"/>
          </a:ln>
        </p:spPr>
      </p:cxnSp>
      <p:cxnSp>
        <p:nvCxnSpPr>
          <p:cNvPr id="169" name="Google Shape;169;p29"/>
          <p:cNvCxnSpPr>
            <a:stCxn id="165" idx="0"/>
            <a:endCxn id="162" idx="2"/>
          </p:cNvCxnSpPr>
          <p:nvPr/>
        </p:nvCxnSpPr>
        <p:spPr>
          <a:xfrm rot="10800000">
            <a:off x="7718141" y="2592207"/>
            <a:ext cx="0" cy="408600"/>
          </a:xfrm>
          <a:prstGeom prst="straightConnector1">
            <a:avLst/>
          </a:prstGeom>
          <a:noFill/>
          <a:ln w="19050" cap="flat" cmpd="sng">
            <a:solidFill>
              <a:srgbClr val="F3F3F3"/>
            </a:solidFill>
            <a:prstDash val="solid"/>
            <a:round/>
            <a:headEnd type="oval" w="med" len="med"/>
            <a:tailEnd type="oval" w="med" len="med"/>
          </a:ln>
        </p:spPr>
      </p:cxnSp>
      <p:pic>
        <p:nvPicPr>
          <p:cNvPr id="3" name="Grafik 2" descr="Ein Bild, das Text, ClipArt, Schild enthält.&#10;&#10;Automatisch generierte Beschreibung">
            <a:extLst>
              <a:ext uri="{FF2B5EF4-FFF2-40B4-BE49-F238E27FC236}">
                <a16:creationId xmlns:a16="http://schemas.microsoft.com/office/drawing/2014/main" id="{37B1DFDA-7416-4CCB-8C14-BF3598CE0B1F}"/>
              </a:ext>
            </a:extLst>
          </p:cNvPr>
          <p:cNvPicPr>
            <a:picLocks noChangeAspect="1"/>
          </p:cNvPicPr>
          <p:nvPr/>
        </p:nvPicPr>
        <p:blipFill>
          <a:blip r:embed="rId6"/>
          <a:stretch>
            <a:fillRect/>
          </a:stretch>
        </p:blipFill>
        <p:spPr>
          <a:xfrm>
            <a:off x="3157521" y="1620157"/>
            <a:ext cx="3015095" cy="1246825"/>
          </a:xfrm>
          <a:prstGeom prst="rect">
            <a:avLst/>
          </a:prstGeom>
        </p:spPr>
      </p:pic>
      <p:pic>
        <p:nvPicPr>
          <p:cNvPr id="2" name="Audio 1">
            <a:hlinkClick r:id="" action="ppaction://media"/>
            <a:extLst>
              <a:ext uri="{FF2B5EF4-FFF2-40B4-BE49-F238E27FC236}">
                <a16:creationId xmlns:a16="http://schemas.microsoft.com/office/drawing/2014/main" id="{079B65C6-408A-4819-BD48-8CB5618DD6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77988" y="5143500"/>
            <a:ext cx="487362" cy="487362"/>
          </a:xfrm>
          <a:prstGeom prst="rect">
            <a:avLst/>
          </a:prstGeom>
        </p:spPr>
      </p:pic>
      <p:sp>
        <p:nvSpPr>
          <p:cNvPr id="14" name="Rechteck 13">
            <a:extLst>
              <a:ext uri="{FF2B5EF4-FFF2-40B4-BE49-F238E27FC236}">
                <a16:creationId xmlns:a16="http://schemas.microsoft.com/office/drawing/2014/main" id="{8E31FB8D-A678-4B4B-9F92-742EC1B35F7B}"/>
              </a:ext>
            </a:extLst>
          </p:cNvPr>
          <p:cNvSpPr/>
          <p:nvPr/>
        </p:nvSpPr>
        <p:spPr>
          <a:xfrm>
            <a:off x="2126456" y="1244518"/>
            <a:ext cx="4891083"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CONCEPTUAL DECOMPOSITION OF TRAFFIC SIGNS</a:t>
            </a:r>
          </a:p>
        </p:txBody>
      </p:sp>
      <p:sp>
        <p:nvSpPr>
          <p:cNvPr id="15" name="Rechteck 14">
            <a:extLst>
              <a:ext uri="{FF2B5EF4-FFF2-40B4-BE49-F238E27FC236}">
                <a16:creationId xmlns:a16="http://schemas.microsoft.com/office/drawing/2014/main" id="{3ADD9ECD-FF12-4B46-9DC8-8037178CB063}"/>
              </a:ext>
            </a:extLst>
          </p:cNvPr>
          <p:cNvSpPr/>
          <p:nvPr/>
        </p:nvSpPr>
        <p:spPr>
          <a:xfrm>
            <a:off x="2924752" y="767252"/>
            <a:ext cx="329449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2.1 CONTEXTUAL WORLD MODEL</a:t>
            </a:r>
          </a:p>
        </p:txBody>
      </p:sp>
    </p:spTree>
  </p:cSld>
  <p:clrMapOvr>
    <a:masterClrMapping/>
  </p:clrMapOvr>
  <mc:AlternateContent xmlns:mc="http://schemas.openxmlformats.org/markup-compatibility/2006" xmlns:p14="http://schemas.microsoft.com/office/powerpoint/2010/main">
    <mc:Choice Requires="p14">
      <p:transition spd="slow" p14:dur="2000" advTm="45086"/>
    </mc:Choice>
    <mc:Fallback xmlns="">
      <p:transition spd="slow" advTm="45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19998" y="2331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 Modeling View</a:t>
            </a:r>
            <a:endParaRPr dirty="0"/>
          </a:p>
        </p:txBody>
      </p:sp>
      <p:cxnSp>
        <p:nvCxnSpPr>
          <p:cNvPr id="1754" name="Google Shape;1754;p44"/>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pic>
        <p:nvPicPr>
          <p:cNvPr id="3" name="Grafik 2" descr="Ein Bild, das Text enthält.&#10;&#10;Automatisch generierte Beschreibung">
            <a:extLst>
              <a:ext uri="{FF2B5EF4-FFF2-40B4-BE49-F238E27FC236}">
                <a16:creationId xmlns:a16="http://schemas.microsoft.com/office/drawing/2014/main" id="{EA93C40A-95EC-4571-8416-3466BF93BF14}"/>
              </a:ext>
            </a:extLst>
          </p:cNvPr>
          <p:cNvPicPr>
            <a:picLocks noChangeAspect="1"/>
          </p:cNvPicPr>
          <p:nvPr/>
        </p:nvPicPr>
        <p:blipFill>
          <a:blip r:embed="rId5"/>
          <a:stretch>
            <a:fillRect/>
          </a:stretch>
        </p:blipFill>
        <p:spPr>
          <a:xfrm>
            <a:off x="1239441" y="1591638"/>
            <a:ext cx="6665119" cy="3235044"/>
          </a:xfrm>
          <a:prstGeom prst="rect">
            <a:avLst/>
          </a:prstGeom>
        </p:spPr>
      </p:pic>
      <p:pic>
        <p:nvPicPr>
          <p:cNvPr id="2" name="Audio 1">
            <a:hlinkClick r:id="" action="ppaction://media"/>
            <a:extLst>
              <a:ext uri="{FF2B5EF4-FFF2-40B4-BE49-F238E27FC236}">
                <a16:creationId xmlns:a16="http://schemas.microsoft.com/office/drawing/2014/main" id="{D16AAA68-4B3D-4ED5-85CC-6026A87D35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8" y="5143500"/>
            <a:ext cx="487362" cy="487362"/>
          </a:xfrm>
          <a:prstGeom prst="rect">
            <a:avLst/>
          </a:prstGeom>
        </p:spPr>
      </p:pic>
      <p:sp>
        <p:nvSpPr>
          <p:cNvPr id="8" name="Rechteck 7">
            <a:extLst>
              <a:ext uri="{FF2B5EF4-FFF2-40B4-BE49-F238E27FC236}">
                <a16:creationId xmlns:a16="http://schemas.microsoft.com/office/drawing/2014/main" id="{AD96BF94-3680-40DC-87C9-018A2AE4CB7B}"/>
              </a:ext>
            </a:extLst>
          </p:cNvPr>
          <p:cNvSpPr/>
          <p:nvPr/>
        </p:nvSpPr>
        <p:spPr>
          <a:xfrm>
            <a:off x="2639419" y="1212822"/>
            <a:ext cx="3865161"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CONCEPTUAL DECOMPOSITION MODEL</a:t>
            </a:r>
          </a:p>
        </p:txBody>
      </p:sp>
      <p:sp>
        <p:nvSpPr>
          <p:cNvPr id="7" name="Rechteck 6">
            <a:extLst>
              <a:ext uri="{FF2B5EF4-FFF2-40B4-BE49-F238E27FC236}">
                <a16:creationId xmlns:a16="http://schemas.microsoft.com/office/drawing/2014/main" id="{F2168A0C-C52F-48E3-A36B-8611920273BE}"/>
              </a:ext>
            </a:extLst>
          </p:cNvPr>
          <p:cNvSpPr/>
          <p:nvPr/>
        </p:nvSpPr>
        <p:spPr>
          <a:xfrm>
            <a:off x="2924752" y="722972"/>
            <a:ext cx="329449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2.1 CONTEXTUAL WORLD MODEL</a:t>
            </a:r>
          </a:p>
        </p:txBody>
      </p:sp>
    </p:spTree>
    <p:extLst>
      <p:ext uri="{BB962C8B-B14F-4D97-AF65-F5344CB8AC3E}">
        <p14:creationId xmlns:p14="http://schemas.microsoft.com/office/powerpoint/2010/main" val="1361611033"/>
      </p:ext>
    </p:extLst>
  </p:cSld>
  <p:clrMapOvr>
    <a:masterClrMapping/>
  </p:clrMapOvr>
  <mc:AlternateContent xmlns:mc="http://schemas.openxmlformats.org/markup-compatibility/2006" xmlns:p14="http://schemas.microsoft.com/office/powerpoint/2010/main">
    <mc:Choice Requires="p14">
      <p:transition spd="slow" p14:dur="2000" advTm="8483"/>
    </mc:Choice>
    <mc:Fallback xmlns="">
      <p:transition spd="slow" advTm="8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800" name="Google Shape;1800;p48"/>
          <p:cNvSpPr txBox="1">
            <a:spLocks noGrp="1"/>
          </p:cNvSpPr>
          <p:nvPr>
            <p:ph type="title"/>
          </p:nvPr>
        </p:nvSpPr>
        <p:spPr>
          <a:xfrm>
            <a:off x="719999" y="195550"/>
            <a:ext cx="7704000" cy="572700"/>
          </a:xfrm>
          <a:prstGeom prst="rect">
            <a:avLst/>
          </a:prstGeom>
        </p:spPr>
        <p:txBody>
          <a:bodyPr spcFirstLastPara="1" wrap="square" lIns="91425" tIns="91425" rIns="91425" bIns="91425" anchor="t" anchorCtr="0">
            <a:noAutofit/>
          </a:bodyPr>
          <a:lstStyle/>
          <a:p>
            <a:pPr lvl="0"/>
            <a:r>
              <a:rPr lang="de-DE" dirty="0"/>
              <a:t>2. Modeling View</a:t>
            </a:r>
            <a:endParaRPr dirty="0">
              <a:solidFill>
                <a:srgbClr val="F3F3F3"/>
              </a:solidFill>
            </a:endParaRPr>
          </a:p>
        </p:txBody>
      </p:sp>
      <p:pic>
        <p:nvPicPr>
          <p:cNvPr id="4" name="Grafik 3">
            <a:extLst>
              <a:ext uri="{FF2B5EF4-FFF2-40B4-BE49-F238E27FC236}">
                <a16:creationId xmlns:a16="http://schemas.microsoft.com/office/drawing/2014/main" id="{FDC6A108-E843-40F7-B97B-0F53984B0C87}"/>
              </a:ext>
            </a:extLst>
          </p:cNvPr>
          <p:cNvPicPr>
            <a:picLocks noChangeAspect="1"/>
          </p:cNvPicPr>
          <p:nvPr/>
        </p:nvPicPr>
        <p:blipFill>
          <a:blip r:embed="rId5"/>
          <a:stretch>
            <a:fillRect/>
          </a:stretch>
        </p:blipFill>
        <p:spPr>
          <a:xfrm>
            <a:off x="933519" y="1638748"/>
            <a:ext cx="7276960" cy="3218042"/>
          </a:xfrm>
          <a:prstGeom prst="rect">
            <a:avLst/>
          </a:prstGeom>
        </p:spPr>
      </p:pic>
      <p:sp>
        <p:nvSpPr>
          <p:cNvPr id="7" name="Rechteck 6">
            <a:extLst>
              <a:ext uri="{FF2B5EF4-FFF2-40B4-BE49-F238E27FC236}">
                <a16:creationId xmlns:a16="http://schemas.microsoft.com/office/drawing/2014/main" id="{EFAEF04E-AA3D-4D83-BBAC-63766C48EBD3}"/>
              </a:ext>
            </a:extLst>
          </p:cNvPr>
          <p:cNvSpPr/>
          <p:nvPr/>
        </p:nvSpPr>
        <p:spPr>
          <a:xfrm>
            <a:off x="2180960" y="1230325"/>
            <a:ext cx="478207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PROBABILISTIC ENVIRONMENTAL WORLD MODEL</a:t>
            </a:r>
          </a:p>
        </p:txBody>
      </p:sp>
      <p:sp>
        <p:nvSpPr>
          <p:cNvPr id="8" name="Rechteck 7">
            <a:extLst>
              <a:ext uri="{FF2B5EF4-FFF2-40B4-BE49-F238E27FC236}">
                <a16:creationId xmlns:a16="http://schemas.microsoft.com/office/drawing/2014/main" id="{79CA4F04-1CBF-4F3E-A826-D133A0B7E9A6}"/>
              </a:ext>
            </a:extLst>
          </p:cNvPr>
          <p:cNvSpPr/>
          <p:nvPr/>
        </p:nvSpPr>
        <p:spPr>
          <a:xfrm>
            <a:off x="2924753" y="657625"/>
            <a:ext cx="329449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2.1 CONTEXTUAL WORLD MODEL</a:t>
            </a:r>
          </a:p>
        </p:txBody>
      </p:sp>
      <p:pic>
        <p:nvPicPr>
          <p:cNvPr id="3" name="Recorded Sound">
            <a:hlinkClick r:id="" action="ppaction://media"/>
            <a:extLst>
              <a:ext uri="{FF2B5EF4-FFF2-40B4-BE49-F238E27FC236}">
                <a16:creationId xmlns:a16="http://schemas.microsoft.com/office/drawing/2014/main" id="{BF36A153-BF3A-4129-B316-47E71C5C56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5149516"/>
            <a:ext cx="609600" cy="609600"/>
          </a:xfrm>
          <a:prstGeom prst="rect">
            <a:avLst/>
          </a:prstGeom>
        </p:spPr>
      </p:pic>
    </p:spTree>
    <p:extLst>
      <p:ext uri="{BB962C8B-B14F-4D97-AF65-F5344CB8AC3E}">
        <p14:creationId xmlns:p14="http://schemas.microsoft.com/office/powerpoint/2010/main" val="380058780"/>
      </p:ext>
    </p:extLst>
  </p:cSld>
  <p:clrMapOvr>
    <a:masterClrMapping/>
  </p:clrMapOvr>
  <mc:AlternateContent xmlns:mc="http://schemas.openxmlformats.org/markup-compatibility/2006" xmlns:p14="http://schemas.microsoft.com/office/powerpoint/2010/main">
    <mc:Choice Requires="p14">
      <p:transition spd="slow" p14:dur="2000" advTm="32776"/>
    </mc:Choice>
    <mc:Fallback xmlns="">
      <p:transition spd="slow" advTm="327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800" name="Google Shape;1800;p48"/>
          <p:cNvSpPr txBox="1">
            <a:spLocks noGrp="1"/>
          </p:cNvSpPr>
          <p:nvPr>
            <p:ph type="title"/>
          </p:nvPr>
        </p:nvSpPr>
        <p:spPr>
          <a:xfrm>
            <a:off x="719998" y="3230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 Modeleing View</a:t>
            </a:r>
            <a:endParaRPr dirty="0">
              <a:solidFill>
                <a:srgbClr val="F3F3F3"/>
              </a:solidFill>
            </a:endParaRPr>
          </a:p>
        </p:txBody>
      </p:sp>
      <p:pic>
        <p:nvPicPr>
          <p:cNvPr id="3" name="Grafik 2">
            <a:extLst>
              <a:ext uri="{FF2B5EF4-FFF2-40B4-BE49-F238E27FC236}">
                <a16:creationId xmlns:a16="http://schemas.microsoft.com/office/drawing/2014/main" id="{C80417AB-80BF-49BF-8A86-CE4B19763B13}"/>
              </a:ext>
            </a:extLst>
          </p:cNvPr>
          <p:cNvPicPr>
            <a:picLocks noChangeAspect="1"/>
          </p:cNvPicPr>
          <p:nvPr/>
        </p:nvPicPr>
        <p:blipFill>
          <a:blip r:embed="rId5"/>
          <a:stretch>
            <a:fillRect/>
          </a:stretch>
        </p:blipFill>
        <p:spPr>
          <a:xfrm>
            <a:off x="942082" y="1297467"/>
            <a:ext cx="7259835" cy="3480424"/>
          </a:xfrm>
          <a:prstGeom prst="rect">
            <a:avLst/>
          </a:prstGeom>
        </p:spPr>
      </p:pic>
      <p:pic>
        <p:nvPicPr>
          <p:cNvPr id="11" name="Audio 10">
            <a:hlinkClick r:id="" action="ppaction://media"/>
            <a:extLst>
              <a:ext uri="{FF2B5EF4-FFF2-40B4-BE49-F238E27FC236}">
                <a16:creationId xmlns:a16="http://schemas.microsoft.com/office/drawing/2014/main" id="{4B4F2E96-06B4-4A4A-BC85-B7BAF762D6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8" y="5143500"/>
            <a:ext cx="487362" cy="487362"/>
          </a:xfrm>
          <a:prstGeom prst="rect">
            <a:avLst/>
          </a:prstGeom>
        </p:spPr>
      </p:pic>
      <p:sp>
        <p:nvSpPr>
          <p:cNvPr id="5" name="Rechteck 4">
            <a:extLst>
              <a:ext uri="{FF2B5EF4-FFF2-40B4-BE49-F238E27FC236}">
                <a16:creationId xmlns:a16="http://schemas.microsoft.com/office/drawing/2014/main" id="{07AF7FD9-0070-4992-9DA5-244EFF5A6EA9}"/>
              </a:ext>
            </a:extLst>
          </p:cNvPr>
          <p:cNvSpPr/>
          <p:nvPr/>
        </p:nvSpPr>
        <p:spPr>
          <a:xfrm>
            <a:off x="3511451" y="895701"/>
            <a:ext cx="2121093"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2.2 SYSTEM DESIGN</a:t>
            </a:r>
          </a:p>
        </p:txBody>
      </p:sp>
      <p:pic>
        <p:nvPicPr>
          <p:cNvPr id="4" name="Picture 3">
            <a:extLst>
              <a:ext uri="{FF2B5EF4-FFF2-40B4-BE49-F238E27FC236}">
                <a16:creationId xmlns:a16="http://schemas.microsoft.com/office/drawing/2014/main" id="{CE9AE519-2904-4D1D-A47A-CDE0AA133565}"/>
              </a:ext>
            </a:extLst>
          </p:cNvPr>
          <p:cNvPicPr>
            <a:picLocks noChangeAspect="1"/>
          </p:cNvPicPr>
          <p:nvPr/>
        </p:nvPicPr>
        <p:blipFill>
          <a:blip r:embed="rId7"/>
          <a:stretch>
            <a:fillRect/>
          </a:stretch>
        </p:blipFill>
        <p:spPr>
          <a:xfrm>
            <a:off x="5438274" y="3916279"/>
            <a:ext cx="812131" cy="618874"/>
          </a:xfrm>
          <a:prstGeom prst="rect">
            <a:avLst/>
          </a:prstGeom>
        </p:spPr>
      </p:pic>
    </p:spTree>
    <p:extLst>
      <p:ext uri="{BB962C8B-B14F-4D97-AF65-F5344CB8AC3E}">
        <p14:creationId xmlns:p14="http://schemas.microsoft.com/office/powerpoint/2010/main" val="2535639184"/>
      </p:ext>
    </p:extLst>
  </p:cSld>
  <p:clrMapOvr>
    <a:masterClrMapping/>
  </p:clrMapOvr>
  <mc:AlternateContent xmlns:mc="http://schemas.openxmlformats.org/markup-compatibility/2006" xmlns:p14="http://schemas.microsoft.com/office/powerpoint/2010/main">
    <mc:Choice Requires="p14">
      <p:transition spd="slow" p14:dur="2000" advTm="32776"/>
    </mc:Choice>
    <mc:Fallback xmlns="">
      <p:transition spd="slow" advTm="3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2A5883-098C-402D-BB19-0B7F4F2EEEEA}"/>
              </a:ext>
            </a:extLst>
          </p:cNvPr>
          <p:cNvSpPr>
            <a:spLocks noGrp="1"/>
          </p:cNvSpPr>
          <p:nvPr>
            <p:ph type="title"/>
          </p:nvPr>
        </p:nvSpPr>
        <p:spPr/>
        <p:txBody>
          <a:bodyPr/>
          <a:lstStyle/>
          <a:p>
            <a:r>
              <a:rPr lang="de-DE" dirty="0"/>
              <a:t>2. Modeling View</a:t>
            </a:r>
          </a:p>
        </p:txBody>
      </p:sp>
      <p:sp>
        <p:nvSpPr>
          <p:cNvPr id="6" name="Rechteck 5">
            <a:extLst>
              <a:ext uri="{FF2B5EF4-FFF2-40B4-BE49-F238E27FC236}">
                <a16:creationId xmlns:a16="http://schemas.microsoft.com/office/drawing/2014/main" id="{DAECDB90-5634-449A-B171-DAA921356F97}"/>
              </a:ext>
            </a:extLst>
          </p:cNvPr>
          <p:cNvSpPr/>
          <p:nvPr/>
        </p:nvSpPr>
        <p:spPr>
          <a:xfrm>
            <a:off x="2337253" y="985139"/>
            <a:ext cx="4469493"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2.3 PRIVACY AND TRANSPARENCY BY DESIGN</a:t>
            </a:r>
          </a:p>
        </p:txBody>
      </p:sp>
      <p:sp>
        <p:nvSpPr>
          <p:cNvPr id="164" name="Google Shape;1799;p48">
            <a:extLst>
              <a:ext uri="{FF2B5EF4-FFF2-40B4-BE49-F238E27FC236}">
                <a16:creationId xmlns:a16="http://schemas.microsoft.com/office/drawing/2014/main" id="{EB979962-B39F-46D3-8805-D958D9738CE8}"/>
              </a:ext>
            </a:extLst>
          </p:cNvPr>
          <p:cNvSpPr txBox="1">
            <a:spLocks/>
          </p:cNvSpPr>
          <p:nvPr/>
        </p:nvSpPr>
        <p:spPr>
          <a:xfrm>
            <a:off x="514355" y="1250157"/>
            <a:ext cx="8115290" cy="3617372"/>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98450">
              <a:spcBef>
                <a:spcPts val="1600"/>
              </a:spcBef>
              <a:buClr>
                <a:srgbClr val="EFEFEF"/>
              </a:buClr>
              <a:buSzPts val="1100"/>
              <a:buFont typeface="Arial"/>
              <a:buChar char="●"/>
            </a:pPr>
            <a:r>
              <a:rPr lang="en-US" dirty="0">
                <a:solidFill>
                  <a:srgbClr val="EFEFEF"/>
                </a:solidFill>
                <a:uFill>
                  <a:noFill/>
                </a:uFill>
              </a:rPr>
              <a:t>Protect the privacy of each individual affected by our system</a:t>
            </a:r>
          </a:p>
          <a:p>
            <a:pPr marL="457200" indent="-298450">
              <a:spcBef>
                <a:spcPts val="1600"/>
              </a:spcBef>
              <a:buClr>
                <a:srgbClr val="EFEFEF"/>
              </a:buClr>
              <a:buSzPts val="1100"/>
              <a:buFont typeface="Arial"/>
              <a:buChar char="●"/>
            </a:pPr>
            <a:r>
              <a:rPr lang="en-US" dirty="0">
                <a:solidFill>
                  <a:srgbClr val="EFEFEF"/>
                </a:solidFill>
                <a:uFill>
                  <a:noFill/>
                </a:uFill>
              </a:rPr>
              <a:t>No video storage component =&gt; no privacy concerns</a:t>
            </a:r>
          </a:p>
          <a:p>
            <a:pPr marL="457200" indent="-298450">
              <a:spcBef>
                <a:spcPts val="1600"/>
              </a:spcBef>
              <a:buClr>
                <a:srgbClr val="EFEFEF"/>
              </a:buClr>
              <a:buSzPts val="1100"/>
              <a:buFont typeface="Arial"/>
              <a:buChar char="●"/>
            </a:pPr>
            <a:r>
              <a:rPr lang="en-US" dirty="0">
                <a:solidFill>
                  <a:srgbClr val="EFEFEF"/>
                </a:solidFill>
                <a:uFill>
                  <a:noFill/>
                </a:uFill>
              </a:rPr>
              <a:t>Use camera sensor only for real-time traffic sign recognition</a:t>
            </a:r>
          </a:p>
          <a:p>
            <a:pPr marL="158750">
              <a:spcBef>
                <a:spcPts val="1600"/>
              </a:spcBef>
              <a:buClr>
                <a:srgbClr val="EFEFEF"/>
              </a:buClr>
              <a:buSzPts val="1100"/>
            </a:pPr>
            <a:endParaRPr lang="en-US" dirty="0">
              <a:solidFill>
                <a:srgbClr val="EFEFEF"/>
              </a:solidFill>
              <a:uFill>
                <a:noFill/>
              </a:uFill>
            </a:endParaRPr>
          </a:p>
          <a:p>
            <a:pPr marL="457200" indent="-298450">
              <a:spcBef>
                <a:spcPts val="1600"/>
              </a:spcBef>
              <a:buClr>
                <a:srgbClr val="EFEFEF"/>
              </a:buClr>
              <a:buSzPts val="1100"/>
              <a:buFont typeface="Arial"/>
              <a:buChar char="●"/>
            </a:pPr>
            <a:r>
              <a:rPr lang="en-US" dirty="0">
                <a:solidFill>
                  <a:srgbClr val="EFEFEF"/>
                </a:solidFill>
                <a:uFill>
                  <a:noFill/>
                </a:uFill>
              </a:rPr>
              <a:t>Transparency by deploying concept whitening layers within our deep learning models</a:t>
            </a:r>
          </a:p>
          <a:p>
            <a:pPr marL="158750">
              <a:spcBef>
                <a:spcPts val="1600"/>
              </a:spcBef>
              <a:buClr>
                <a:srgbClr val="EFEFEF"/>
              </a:buClr>
              <a:buSzPts val="1100"/>
            </a:pPr>
            <a:endParaRPr lang="de-DE" dirty="0">
              <a:solidFill>
                <a:srgbClr val="EFEFEF"/>
              </a:solidFill>
              <a:uFill>
                <a:noFill/>
              </a:uFill>
            </a:endParaRPr>
          </a:p>
        </p:txBody>
      </p:sp>
      <p:pic>
        <p:nvPicPr>
          <p:cNvPr id="2" name="Aufgezeichneter Sound">
            <a:hlinkClick r:id="" action="ppaction://media"/>
            <a:extLst>
              <a:ext uri="{FF2B5EF4-FFF2-40B4-BE49-F238E27FC236}">
                <a16:creationId xmlns:a16="http://schemas.microsoft.com/office/drawing/2014/main" id="{988A917B-C7E6-4B05-A7F6-A0AE7957B8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5408735"/>
            <a:ext cx="609600" cy="609600"/>
          </a:xfrm>
          <a:prstGeom prst="rect">
            <a:avLst/>
          </a:prstGeom>
        </p:spPr>
      </p:pic>
    </p:spTree>
    <p:extLst>
      <p:ext uri="{BB962C8B-B14F-4D97-AF65-F5344CB8AC3E}">
        <p14:creationId xmlns:p14="http://schemas.microsoft.com/office/powerpoint/2010/main" val="37640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669" name="Google Shape;669;p34"/>
          <p:cNvSpPr txBox="1">
            <a:spLocks noGrp="1"/>
          </p:cNvSpPr>
          <p:nvPr>
            <p:ph type="subTitle" idx="4294967295"/>
          </p:nvPr>
        </p:nvSpPr>
        <p:spPr>
          <a:xfrm>
            <a:off x="6071124" y="3092365"/>
            <a:ext cx="2193925" cy="36512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800" b="1" dirty="0">
                <a:latin typeface="Rajdhani"/>
                <a:ea typeface="Rajdhani"/>
                <a:cs typeface="Rajdhani"/>
                <a:sym typeface="Rajdhani"/>
              </a:rPr>
              <a:t>Creating classifier cascades</a:t>
            </a:r>
            <a:endParaRPr sz="1800" b="1" dirty="0">
              <a:latin typeface="Rajdhani"/>
              <a:ea typeface="Rajdhani"/>
              <a:cs typeface="Rajdhani"/>
              <a:sym typeface="Rajdhani"/>
            </a:endParaRPr>
          </a:p>
        </p:txBody>
      </p:sp>
      <p:sp>
        <p:nvSpPr>
          <p:cNvPr id="666" name="Google Shape;666;p34"/>
          <p:cNvSpPr txBox="1">
            <a:spLocks noGrp="1"/>
          </p:cNvSpPr>
          <p:nvPr>
            <p:ph type="subTitle" idx="4294967295"/>
          </p:nvPr>
        </p:nvSpPr>
        <p:spPr>
          <a:xfrm flipH="1">
            <a:off x="839263" y="1991081"/>
            <a:ext cx="2233613" cy="365125"/>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 sz="1800" b="1" dirty="0">
                <a:latin typeface="Rajdhani"/>
                <a:ea typeface="Rajdhani"/>
                <a:cs typeface="Rajdhani"/>
                <a:sym typeface="Rajdhani"/>
              </a:rPr>
              <a:t>Selecting Haar-like features</a:t>
            </a:r>
            <a:endParaRPr sz="1800" b="1" dirty="0">
              <a:latin typeface="Rajdhani"/>
              <a:ea typeface="Rajdhani"/>
              <a:cs typeface="Rajdhani"/>
              <a:sym typeface="Rajdhani"/>
            </a:endParaRPr>
          </a:p>
        </p:txBody>
      </p:sp>
      <p:sp>
        <p:nvSpPr>
          <p:cNvPr id="667" name="Google Shape;667;p34"/>
          <p:cNvSpPr txBox="1">
            <a:spLocks noGrp="1"/>
          </p:cNvSpPr>
          <p:nvPr>
            <p:ph type="subTitle" idx="4294967295"/>
          </p:nvPr>
        </p:nvSpPr>
        <p:spPr>
          <a:xfrm flipH="1">
            <a:off x="6037542" y="2016537"/>
            <a:ext cx="2193925" cy="365125"/>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1800" b="1" dirty="0">
                <a:latin typeface="Rajdhani"/>
                <a:ea typeface="Rajdhani"/>
                <a:cs typeface="Rajdhani"/>
                <a:sym typeface="Rajdhani"/>
              </a:rPr>
              <a:t>Creating an integral image</a:t>
            </a:r>
            <a:endParaRPr sz="1800" b="1" dirty="0">
              <a:latin typeface="Rajdhani"/>
              <a:ea typeface="Rajdhani"/>
              <a:cs typeface="Rajdhani"/>
              <a:sym typeface="Rajdhani"/>
            </a:endParaRPr>
          </a:p>
        </p:txBody>
      </p:sp>
      <p:sp>
        <p:nvSpPr>
          <p:cNvPr id="653" name="Google Shape;653;p34"/>
          <p:cNvSpPr/>
          <p:nvPr/>
        </p:nvSpPr>
        <p:spPr>
          <a:xfrm>
            <a:off x="4115925" y="2338950"/>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285725" y="2508750"/>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335197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220100" y="3251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pic>
        <p:nvPicPr>
          <p:cNvPr id="3" name="Audio 2">
            <a:hlinkClick r:id="" action="ppaction://media"/>
            <a:extLst>
              <a:ext uri="{FF2B5EF4-FFF2-40B4-BE49-F238E27FC236}">
                <a16:creationId xmlns:a16="http://schemas.microsoft.com/office/drawing/2014/main" id="{DAD1BF11-67EE-444F-8BA8-6343E08D30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6638" y="5213444"/>
            <a:ext cx="487362" cy="487362"/>
          </a:xfrm>
          <a:prstGeom prst="rect">
            <a:avLst/>
          </a:prstGeom>
        </p:spPr>
      </p:pic>
      <p:sp>
        <p:nvSpPr>
          <p:cNvPr id="25" name="Rechteck 24">
            <a:extLst>
              <a:ext uri="{FF2B5EF4-FFF2-40B4-BE49-F238E27FC236}">
                <a16:creationId xmlns:a16="http://schemas.microsoft.com/office/drawing/2014/main" id="{E457335B-136F-4184-81EB-769C15FF6DC6}"/>
              </a:ext>
            </a:extLst>
          </p:cNvPr>
          <p:cNvSpPr/>
          <p:nvPr/>
        </p:nvSpPr>
        <p:spPr>
          <a:xfrm>
            <a:off x="2051919" y="989113"/>
            <a:ext cx="504016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3.1 TRAFFIC SIGN DETECTION USING VIOLA &amp; JONES</a:t>
            </a:r>
          </a:p>
        </p:txBody>
      </p:sp>
      <p:sp>
        <p:nvSpPr>
          <p:cNvPr id="32" name="Google Shape;669;p34">
            <a:extLst>
              <a:ext uri="{FF2B5EF4-FFF2-40B4-BE49-F238E27FC236}">
                <a16:creationId xmlns:a16="http://schemas.microsoft.com/office/drawing/2014/main" id="{3FA0AA01-B2C4-40DA-BF8E-E1998B332461}"/>
              </a:ext>
            </a:extLst>
          </p:cNvPr>
          <p:cNvSpPr txBox="1">
            <a:spLocks/>
          </p:cNvSpPr>
          <p:nvPr/>
        </p:nvSpPr>
        <p:spPr>
          <a:xfrm>
            <a:off x="878951" y="3075143"/>
            <a:ext cx="2193925" cy="365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lnSpc>
                <a:spcPct val="100000"/>
              </a:lnSpc>
              <a:spcBef>
                <a:spcPts val="0"/>
              </a:spcBef>
              <a:spcAft>
                <a:spcPts val="1600"/>
              </a:spcAft>
              <a:buNone/>
            </a:pPr>
            <a:r>
              <a:rPr lang="de-DE" sz="1800" b="1" dirty="0">
                <a:latin typeface="Rajdhani"/>
                <a:ea typeface="Rajdhani"/>
                <a:cs typeface="Rajdhani"/>
                <a:sym typeface="Rajdhani"/>
              </a:rPr>
              <a:t>Running Adaboost training</a:t>
            </a:r>
          </a:p>
        </p:txBody>
      </p:sp>
    </p:spTree>
    <p:extLst>
      <p:ext uri="{BB962C8B-B14F-4D97-AF65-F5344CB8AC3E}">
        <p14:creationId xmlns:p14="http://schemas.microsoft.com/office/powerpoint/2010/main" val="1815426233"/>
      </p:ext>
    </p:extLst>
  </p:cSld>
  <p:clrMapOvr>
    <a:masterClrMapping/>
  </p:clrMapOvr>
  <mc:AlternateContent xmlns:mc="http://schemas.openxmlformats.org/markup-compatibility/2006" xmlns:p14="http://schemas.microsoft.com/office/powerpoint/2010/main">
    <mc:Choice Requires="p14">
      <p:transition spd="slow" p14:dur="2000" advTm="42511"/>
    </mc:Choice>
    <mc:Fallback xmlns="">
      <p:transition spd="slow" advTm="42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20000" y="2185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683" name="Google Shape;683;p35"/>
          <p:cNvSpPr txBox="1">
            <a:spLocks noGrp="1"/>
          </p:cNvSpPr>
          <p:nvPr>
            <p:ph type="title"/>
          </p:nvPr>
        </p:nvSpPr>
        <p:spPr>
          <a:xfrm>
            <a:off x="1730312" y="2714873"/>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dirty="0"/>
              <a:t>Edge-features</a:t>
            </a:r>
            <a:endParaRPr dirty="0"/>
          </a:p>
        </p:txBody>
      </p:sp>
      <p:sp>
        <p:nvSpPr>
          <p:cNvPr id="685" name="Google Shape;685;p35"/>
          <p:cNvSpPr txBox="1">
            <a:spLocks noGrp="1"/>
          </p:cNvSpPr>
          <p:nvPr>
            <p:ph type="title" idx="2"/>
          </p:nvPr>
        </p:nvSpPr>
        <p:spPr>
          <a:xfrm>
            <a:off x="6005477" y="2711434"/>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de-DE" dirty="0"/>
              <a:t>F</a:t>
            </a:r>
            <a:r>
              <a:rPr lang="en" dirty="0"/>
              <a:t>our-sided-features</a:t>
            </a:r>
            <a:endParaRPr dirty="0"/>
          </a:p>
        </p:txBody>
      </p:sp>
      <p:sp>
        <p:nvSpPr>
          <p:cNvPr id="689" name="Google Shape;689;p35"/>
          <p:cNvSpPr txBox="1">
            <a:spLocks noGrp="1"/>
          </p:cNvSpPr>
          <p:nvPr>
            <p:ph type="title" idx="6"/>
          </p:nvPr>
        </p:nvSpPr>
        <p:spPr>
          <a:xfrm>
            <a:off x="4095221" y="2711434"/>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dirty="0"/>
              <a:t>Line-features</a:t>
            </a:r>
            <a:endParaRPr dirty="0"/>
          </a:p>
        </p:txBody>
      </p:sp>
      <p:pic>
        <p:nvPicPr>
          <p:cNvPr id="17" name="Grafik 16">
            <a:extLst>
              <a:ext uri="{FF2B5EF4-FFF2-40B4-BE49-F238E27FC236}">
                <a16:creationId xmlns:a16="http://schemas.microsoft.com/office/drawing/2014/main" id="{30D3D840-F0DD-4CD6-8D44-2DF2C4815CA2}"/>
              </a:ext>
            </a:extLst>
          </p:cNvPr>
          <p:cNvPicPr>
            <a:picLocks noChangeAspect="1"/>
          </p:cNvPicPr>
          <p:nvPr/>
        </p:nvPicPr>
        <p:blipFill>
          <a:blip r:embed="rId5"/>
          <a:stretch>
            <a:fillRect/>
          </a:stretch>
        </p:blipFill>
        <p:spPr>
          <a:xfrm>
            <a:off x="1424369" y="1408876"/>
            <a:ext cx="6047994" cy="1189626"/>
          </a:xfrm>
          <a:prstGeom prst="rect">
            <a:avLst/>
          </a:prstGeom>
        </p:spPr>
      </p:pic>
      <p:pic>
        <p:nvPicPr>
          <p:cNvPr id="27" name="Grafik 26" descr="Ein Bild, das Text, ClipArt, Poolball enthält.&#10;&#10;Automatisch generierte Beschreibung">
            <a:extLst>
              <a:ext uri="{FF2B5EF4-FFF2-40B4-BE49-F238E27FC236}">
                <a16:creationId xmlns:a16="http://schemas.microsoft.com/office/drawing/2014/main" id="{2A0CF7BA-4D79-4F66-908D-29CD3F520B15}"/>
              </a:ext>
            </a:extLst>
          </p:cNvPr>
          <p:cNvPicPr>
            <a:picLocks noChangeAspect="1"/>
          </p:cNvPicPr>
          <p:nvPr/>
        </p:nvPicPr>
        <p:blipFill>
          <a:blip r:embed="rId6"/>
          <a:stretch>
            <a:fillRect/>
          </a:stretch>
        </p:blipFill>
        <p:spPr>
          <a:xfrm>
            <a:off x="1037225" y="3232944"/>
            <a:ext cx="6822281" cy="1692034"/>
          </a:xfrm>
          <a:prstGeom prst="rect">
            <a:avLst/>
          </a:prstGeom>
        </p:spPr>
      </p:pic>
      <p:pic>
        <p:nvPicPr>
          <p:cNvPr id="3" name="Audio 2">
            <a:hlinkClick r:id="" action="ppaction://media"/>
            <a:extLst>
              <a:ext uri="{FF2B5EF4-FFF2-40B4-BE49-F238E27FC236}">
                <a16:creationId xmlns:a16="http://schemas.microsoft.com/office/drawing/2014/main" id="{133C956A-715C-42C3-B594-F7FEEC38A2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56638" y="5143500"/>
            <a:ext cx="487362" cy="487362"/>
          </a:xfrm>
          <a:prstGeom prst="rect">
            <a:avLst/>
          </a:prstGeom>
        </p:spPr>
      </p:pic>
      <p:sp>
        <p:nvSpPr>
          <p:cNvPr id="9" name="Rechteck 8">
            <a:extLst>
              <a:ext uri="{FF2B5EF4-FFF2-40B4-BE49-F238E27FC236}">
                <a16:creationId xmlns:a16="http://schemas.microsoft.com/office/drawing/2014/main" id="{4FEC79A2-2B27-4433-9CA1-65D50C4A8D5A}"/>
              </a:ext>
            </a:extLst>
          </p:cNvPr>
          <p:cNvSpPr/>
          <p:nvPr/>
        </p:nvSpPr>
        <p:spPr>
          <a:xfrm>
            <a:off x="2051919" y="693800"/>
            <a:ext cx="504016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3.1 TRAFFIC SIGN DETECTION USING VIOLA &amp; JONES</a:t>
            </a:r>
          </a:p>
        </p:txBody>
      </p:sp>
      <p:sp>
        <p:nvSpPr>
          <p:cNvPr id="10" name="Rechteck 9">
            <a:extLst>
              <a:ext uri="{FF2B5EF4-FFF2-40B4-BE49-F238E27FC236}">
                <a16:creationId xmlns:a16="http://schemas.microsoft.com/office/drawing/2014/main" id="{9923EFEA-250B-4037-A595-22DDC8682DA8}"/>
              </a:ext>
            </a:extLst>
          </p:cNvPr>
          <p:cNvSpPr/>
          <p:nvPr/>
        </p:nvSpPr>
        <p:spPr>
          <a:xfrm>
            <a:off x="3273203" y="1101099"/>
            <a:ext cx="2350323"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HAAR-LIKE FEATURES</a:t>
            </a:r>
          </a:p>
        </p:txBody>
      </p:sp>
    </p:spTree>
    <p:extLst>
      <p:ext uri="{BB962C8B-B14F-4D97-AF65-F5344CB8AC3E}">
        <p14:creationId xmlns:p14="http://schemas.microsoft.com/office/powerpoint/2010/main" val="835972089"/>
      </p:ext>
    </p:extLst>
  </p:cSld>
  <p:clrMapOvr>
    <a:masterClrMapping/>
  </p:clrMapOvr>
  <mc:AlternateContent xmlns:mc="http://schemas.openxmlformats.org/markup-compatibility/2006" xmlns:p14="http://schemas.microsoft.com/office/powerpoint/2010/main">
    <mc:Choice Requires="p14">
      <p:transition spd="slow" p14:dur="2000" advTm="74887"/>
    </mc:Choice>
    <mc:Fallback xmlns="">
      <p:transition spd="slow" advTm="74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720000" y="2180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pic>
        <p:nvPicPr>
          <p:cNvPr id="3" name="Grafik 2">
            <a:extLst>
              <a:ext uri="{FF2B5EF4-FFF2-40B4-BE49-F238E27FC236}">
                <a16:creationId xmlns:a16="http://schemas.microsoft.com/office/drawing/2014/main" id="{22510858-86AD-4EA6-B997-AB60AAE851C7}"/>
              </a:ext>
            </a:extLst>
          </p:cNvPr>
          <p:cNvPicPr>
            <a:picLocks noChangeAspect="1"/>
          </p:cNvPicPr>
          <p:nvPr/>
        </p:nvPicPr>
        <p:blipFill>
          <a:blip r:embed="rId5"/>
          <a:stretch>
            <a:fillRect/>
          </a:stretch>
        </p:blipFill>
        <p:spPr>
          <a:xfrm>
            <a:off x="1986264" y="1338777"/>
            <a:ext cx="5171472" cy="3533261"/>
          </a:xfrm>
          <a:prstGeom prst="rect">
            <a:avLst/>
          </a:prstGeom>
        </p:spPr>
      </p:pic>
      <p:pic>
        <p:nvPicPr>
          <p:cNvPr id="2" name="Audio 1">
            <a:hlinkClick r:id="" action="ppaction://media"/>
            <a:extLst>
              <a:ext uri="{FF2B5EF4-FFF2-40B4-BE49-F238E27FC236}">
                <a16:creationId xmlns:a16="http://schemas.microsoft.com/office/drawing/2014/main" id="{B93FB952-74FA-4AF9-8082-D3632C06C9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8" y="5198228"/>
            <a:ext cx="487362" cy="487362"/>
          </a:xfrm>
          <a:prstGeom prst="rect">
            <a:avLst/>
          </a:prstGeom>
        </p:spPr>
      </p:pic>
      <p:sp>
        <p:nvSpPr>
          <p:cNvPr id="8" name="Rechteck 8">
            <a:extLst>
              <a:ext uri="{FF2B5EF4-FFF2-40B4-BE49-F238E27FC236}">
                <a16:creationId xmlns:a16="http://schemas.microsoft.com/office/drawing/2014/main" id="{35CC7E62-F037-4F92-B5B7-942223996611}"/>
              </a:ext>
            </a:extLst>
          </p:cNvPr>
          <p:cNvSpPr/>
          <p:nvPr/>
        </p:nvSpPr>
        <p:spPr>
          <a:xfrm>
            <a:off x="2051919" y="693800"/>
            <a:ext cx="504016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3.1 TRAFFIC SIGN DETECTION USING VIOLA &amp; JONES</a:t>
            </a:r>
          </a:p>
        </p:txBody>
      </p:sp>
      <p:sp>
        <p:nvSpPr>
          <p:cNvPr id="9" name="Rechteck 9">
            <a:extLst>
              <a:ext uri="{FF2B5EF4-FFF2-40B4-BE49-F238E27FC236}">
                <a16:creationId xmlns:a16="http://schemas.microsoft.com/office/drawing/2014/main" id="{3AE199E4-D8F5-45A6-A6FC-FB916484F448}"/>
              </a:ext>
            </a:extLst>
          </p:cNvPr>
          <p:cNvSpPr/>
          <p:nvPr/>
        </p:nvSpPr>
        <p:spPr>
          <a:xfrm>
            <a:off x="3622060" y="1031000"/>
            <a:ext cx="1899879"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INTEGRAL IMAGE</a:t>
            </a:r>
          </a:p>
        </p:txBody>
      </p:sp>
    </p:spTree>
    <p:extLst>
      <p:ext uri="{BB962C8B-B14F-4D97-AF65-F5344CB8AC3E}">
        <p14:creationId xmlns:p14="http://schemas.microsoft.com/office/powerpoint/2010/main" val="3478355826"/>
      </p:ext>
    </p:extLst>
  </p:cSld>
  <p:clrMapOvr>
    <a:masterClrMapping/>
  </p:clrMapOvr>
  <mc:AlternateContent xmlns:mc="http://schemas.openxmlformats.org/markup-compatibility/2006" xmlns:p14="http://schemas.microsoft.com/office/powerpoint/2010/main">
    <mc:Choice Requires="p14">
      <p:transition spd="slow" p14:dur="2000" advTm="51179"/>
    </mc:Choice>
    <mc:Fallback xmlns="">
      <p:transition spd="slow" advTm="51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4067422" y="1481087"/>
            <a:ext cx="7704000" cy="3416400"/>
          </a:xfrm>
          <a:prstGeom prst="rect">
            <a:avLst/>
          </a:prstGeom>
          <a:noFill/>
        </p:spPr>
        <p:txBody>
          <a:bodyPr spcFirstLastPara="1" wrap="square" lIns="91425" tIns="91425" rIns="91425" bIns="91425" anchor="t" anchorCtr="0">
            <a:noAutofit/>
          </a:bodyPr>
          <a:lstStyle/>
          <a:p>
            <a:pPr marL="457200" lvl="0" indent="-298450" algn="l" rtl="0">
              <a:spcBef>
                <a:spcPts val="1600"/>
              </a:spcBef>
              <a:spcAft>
                <a:spcPts val="0"/>
              </a:spcAft>
              <a:buClr>
                <a:srgbClr val="EFEFEF"/>
              </a:buClr>
              <a:buSzPts val="1100"/>
              <a:buChar char="●"/>
            </a:pPr>
            <a:r>
              <a:rPr lang="de-DE" dirty="0">
                <a:solidFill>
                  <a:srgbClr val="EFEFEF"/>
                </a:solidFill>
                <a:uFill>
                  <a:noFill/>
                </a:uFill>
              </a:rPr>
              <a:t>~160,000 possible </a:t>
            </a:r>
            <a:r>
              <a:rPr lang="de-DE" dirty="0" err="1">
                <a:solidFill>
                  <a:srgbClr val="EFEFEF"/>
                </a:solidFill>
                <a:uFill>
                  <a:noFill/>
                </a:uFill>
              </a:rPr>
              <a:t>features</a:t>
            </a:r>
            <a:r>
              <a:rPr lang="de-DE" dirty="0">
                <a:solidFill>
                  <a:srgbClr val="EFEFEF"/>
                </a:solidFill>
                <a:uFill>
                  <a:noFill/>
                </a:uFill>
              </a:rPr>
              <a:t> in a 24x24 </a:t>
            </a:r>
            <a:r>
              <a:rPr lang="de-DE" dirty="0" err="1">
                <a:solidFill>
                  <a:srgbClr val="EFEFEF"/>
                </a:solidFill>
                <a:uFill>
                  <a:noFill/>
                </a:uFill>
              </a:rPr>
              <a:t>detector</a:t>
            </a:r>
            <a:r>
              <a:rPr lang="de-DE" dirty="0">
                <a:solidFill>
                  <a:srgbClr val="EFEFEF"/>
                </a:solidFill>
                <a:uFill>
                  <a:noFill/>
                </a:uFill>
              </a:rPr>
              <a:t> </a:t>
            </a:r>
            <a:r>
              <a:rPr lang="de-DE" dirty="0" err="1">
                <a:solidFill>
                  <a:srgbClr val="EFEFEF"/>
                </a:solidFill>
                <a:uFill>
                  <a:noFill/>
                </a:uFill>
              </a:rPr>
              <a:t>window</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err="1">
                <a:solidFill>
                  <a:srgbClr val="EFEFEF"/>
                </a:solidFill>
                <a:uFill>
                  <a:noFill/>
                </a:uFill>
              </a:rPr>
              <a:t>Identify</a:t>
            </a:r>
            <a:r>
              <a:rPr lang="de-DE" dirty="0">
                <a:solidFill>
                  <a:srgbClr val="EFEFEF"/>
                </a:solidFill>
                <a:uFill>
                  <a:noFill/>
                </a:uFill>
              </a:rPr>
              <a:t> </a:t>
            </a:r>
            <a:r>
              <a:rPr lang="de-DE" dirty="0" err="1">
                <a:solidFill>
                  <a:srgbClr val="EFEFEF"/>
                </a:solidFill>
                <a:uFill>
                  <a:noFill/>
                </a:uFill>
              </a:rPr>
              <a:t>the</a:t>
            </a:r>
            <a:r>
              <a:rPr lang="de-DE" dirty="0">
                <a:solidFill>
                  <a:srgbClr val="EFEFEF"/>
                </a:solidFill>
                <a:uFill>
                  <a:noFill/>
                </a:uFill>
              </a:rPr>
              <a:t> </a:t>
            </a:r>
            <a:r>
              <a:rPr lang="de-DE" dirty="0" err="1">
                <a:solidFill>
                  <a:srgbClr val="EFEFEF"/>
                </a:solidFill>
                <a:uFill>
                  <a:noFill/>
                </a:uFill>
              </a:rPr>
              <a:t>best</a:t>
            </a:r>
            <a:r>
              <a:rPr lang="de-DE" dirty="0">
                <a:solidFill>
                  <a:srgbClr val="EFEFEF"/>
                </a:solidFill>
                <a:uFill>
                  <a:noFill/>
                </a:uFill>
              </a:rPr>
              <a:t> </a:t>
            </a:r>
            <a:r>
              <a:rPr lang="de-DE" dirty="0" err="1">
                <a:solidFill>
                  <a:srgbClr val="EFEFEF"/>
                </a:solidFill>
                <a:uFill>
                  <a:noFill/>
                </a:uFill>
              </a:rPr>
              <a:t>features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err="1">
                <a:solidFill>
                  <a:srgbClr val="EFEFEF"/>
                </a:solidFill>
                <a:uFill>
                  <a:noFill/>
                </a:uFill>
              </a:rPr>
              <a:t>Each</a:t>
            </a:r>
            <a:r>
              <a:rPr lang="de-DE" dirty="0">
                <a:solidFill>
                  <a:srgbClr val="EFEFEF"/>
                </a:solidFill>
                <a:uFill>
                  <a:noFill/>
                </a:uFill>
              </a:rPr>
              <a:t> feature </a:t>
            </a:r>
            <a:r>
              <a:rPr lang="de-DE" dirty="0" err="1">
                <a:solidFill>
                  <a:srgbClr val="EFEFEF"/>
                </a:solidFill>
                <a:uFill>
                  <a:noFill/>
                </a:uFill>
              </a:rPr>
              <a:t>is</a:t>
            </a:r>
            <a:r>
              <a:rPr lang="de-DE" dirty="0">
                <a:solidFill>
                  <a:srgbClr val="EFEFEF"/>
                </a:solidFill>
                <a:uFill>
                  <a:noFill/>
                </a:uFill>
              </a:rPr>
              <a:t> a </a:t>
            </a:r>
            <a:r>
              <a:rPr lang="de-DE" dirty="0" err="1">
                <a:solidFill>
                  <a:srgbClr val="EFEFEF"/>
                </a:solidFill>
                <a:uFill>
                  <a:noFill/>
                </a:uFill>
              </a:rPr>
              <a:t>weak</a:t>
            </a:r>
            <a:r>
              <a:rPr lang="de-DE" dirty="0">
                <a:solidFill>
                  <a:srgbClr val="EFEFEF"/>
                </a:solidFill>
                <a:uFill>
                  <a:noFill/>
                </a:uFill>
              </a:rPr>
              <a:t> </a:t>
            </a:r>
            <a:r>
              <a:rPr lang="de-DE" dirty="0" err="1">
                <a:solidFill>
                  <a:srgbClr val="EFEFEF"/>
                </a:solidFill>
                <a:uFill>
                  <a:noFill/>
                </a:uFill>
              </a:rPr>
              <a:t>learner</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Checks </a:t>
            </a:r>
            <a:r>
              <a:rPr lang="de-DE" dirty="0" err="1">
                <a:solidFill>
                  <a:srgbClr val="EFEFEF"/>
                </a:solidFill>
                <a:uFill>
                  <a:noFill/>
                </a:uFill>
              </a:rPr>
              <a:t>performance</a:t>
            </a:r>
            <a:r>
              <a:rPr lang="de-DE" dirty="0">
                <a:solidFill>
                  <a:srgbClr val="EFEFEF"/>
                </a:solidFill>
                <a:uFill>
                  <a:noFill/>
                </a:uFill>
              </a:rPr>
              <a:t> </a:t>
            </a:r>
            <a:r>
              <a:rPr lang="de-DE" dirty="0" err="1">
                <a:solidFill>
                  <a:srgbClr val="EFEFEF"/>
                </a:solidFill>
                <a:uFill>
                  <a:noFill/>
                </a:uFill>
              </a:rPr>
              <a:t>of</a:t>
            </a:r>
            <a:r>
              <a:rPr lang="de-DE" dirty="0">
                <a:solidFill>
                  <a:srgbClr val="EFEFEF"/>
                </a:solidFill>
                <a:uFill>
                  <a:noFill/>
                </a:uFill>
              </a:rPr>
              <a:t> all </a:t>
            </a:r>
            <a:r>
              <a:rPr lang="de-DE" dirty="0" err="1">
                <a:solidFill>
                  <a:srgbClr val="EFEFEF"/>
                </a:solidFill>
                <a:uFill>
                  <a:noFill/>
                </a:uFill>
              </a:rPr>
              <a:t>classifiers</a:t>
            </a:r>
            <a:r>
              <a:rPr lang="de-DE" dirty="0">
                <a:solidFill>
                  <a:srgbClr val="EFEFEF"/>
                </a:solidFill>
                <a:uFill>
                  <a:noFill/>
                </a:uFill>
              </a:rPr>
              <a:t> </a:t>
            </a:r>
            <a:r>
              <a:rPr lang="de-DE" dirty="0" err="1">
                <a:solidFill>
                  <a:srgbClr val="EFEFEF"/>
                </a:solidFill>
                <a:uFill>
                  <a:noFill/>
                </a:uFill>
              </a:rPr>
              <a:t>that</a:t>
            </a:r>
            <a:r>
              <a:rPr lang="de-DE" dirty="0">
                <a:solidFill>
                  <a:srgbClr val="EFEFEF"/>
                </a:solidFill>
                <a:uFill>
                  <a:noFill/>
                </a:uFill>
              </a:rPr>
              <a:t> </a:t>
            </a:r>
            <a:r>
              <a:rPr lang="de-DE" dirty="0" err="1">
                <a:solidFill>
                  <a:srgbClr val="EFEFEF"/>
                </a:solidFill>
                <a:uFill>
                  <a:noFill/>
                </a:uFill>
              </a:rPr>
              <a:t>are</a:t>
            </a:r>
            <a:r>
              <a:rPr lang="de-DE" dirty="0">
                <a:solidFill>
                  <a:srgbClr val="EFEFEF"/>
                </a:solidFill>
                <a:uFill>
                  <a:noFill/>
                </a:uFill>
              </a:rPr>
              <a:t> </a:t>
            </a:r>
            <a:r>
              <a:rPr lang="de-DE" dirty="0" err="1">
                <a:solidFill>
                  <a:srgbClr val="EFEFEF"/>
                </a:solidFill>
                <a:uFill>
                  <a:noFill/>
                </a:uFill>
              </a:rPr>
              <a:t>supplied</a:t>
            </a:r>
            <a:r>
              <a:rPr lang="de-DE" dirty="0">
                <a:solidFill>
                  <a:srgbClr val="EFEFEF"/>
                </a:solidFill>
                <a:uFill>
                  <a:noFill/>
                </a:uFill>
              </a:rPr>
              <a:t> </a:t>
            </a:r>
            <a:r>
              <a:rPr lang="de-DE" dirty="0" err="1">
                <a:solidFill>
                  <a:srgbClr val="EFEFEF"/>
                </a:solidFill>
                <a:uFill>
                  <a:noFill/>
                </a:uFill>
              </a:rPr>
              <a:t>to</a:t>
            </a:r>
            <a:r>
              <a:rPr lang="de-DE" dirty="0">
                <a:solidFill>
                  <a:srgbClr val="EFEFEF"/>
                </a:solidFill>
                <a:uFill>
                  <a:noFill/>
                </a:uFill>
              </a:rPr>
              <a:t> a feature</a:t>
            </a:r>
          </a:p>
          <a:p>
            <a:pPr marL="457200" lvl="0" indent="-298450" algn="l" rtl="0">
              <a:spcBef>
                <a:spcPts val="1600"/>
              </a:spcBef>
              <a:spcAft>
                <a:spcPts val="0"/>
              </a:spcAft>
              <a:buClr>
                <a:srgbClr val="EFEFEF"/>
              </a:buClr>
              <a:buSzPts val="1100"/>
              <a:buChar char="●"/>
            </a:pPr>
            <a:r>
              <a:rPr lang="de-DE" dirty="0">
                <a:solidFill>
                  <a:srgbClr val="EFEFEF"/>
                </a:solidFill>
                <a:uFill>
                  <a:noFill/>
                </a:uFill>
              </a:rPr>
              <a:t>Classification </a:t>
            </a:r>
            <a:r>
              <a:rPr lang="de-DE" dirty="0" err="1">
                <a:solidFill>
                  <a:srgbClr val="EFEFEF"/>
                </a:solidFill>
                <a:uFill>
                  <a:noFill/>
                </a:uFill>
              </a:rPr>
              <a:t>by</a:t>
            </a:r>
            <a:r>
              <a:rPr lang="de-DE" dirty="0">
                <a:solidFill>
                  <a:srgbClr val="EFEFEF"/>
                </a:solidFill>
                <a:uFill>
                  <a:noFill/>
                </a:uFill>
              </a:rPr>
              <a:t> strong </a:t>
            </a:r>
            <a:r>
              <a:rPr lang="de-DE" dirty="0" err="1">
                <a:solidFill>
                  <a:srgbClr val="EFEFEF"/>
                </a:solidFill>
                <a:uFill>
                  <a:noFill/>
                </a:uFill>
              </a:rPr>
              <a:t>response</a:t>
            </a:r>
            <a:r>
              <a:rPr lang="de-DE" dirty="0">
                <a:solidFill>
                  <a:srgbClr val="EFEFEF"/>
                </a:solidFill>
                <a:uFill>
                  <a:noFill/>
                </a:uFill>
              </a:rPr>
              <a:t> </a:t>
            </a:r>
            <a:r>
              <a:rPr lang="de-DE" dirty="0" err="1">
                <a:solidFill>
                  <a:srgbClr val="EFEFEF"/>
                </a:solidFill>
                <a:uFill>
                  <a:noFill/>
                </a:uFill>
              </a:rPr>
              <a:t>as</a:t>
            </a:r>
            <a:r>
              <a:rPr lang="de-DE" dirty="0">
                <a:solidFill>
                  <a:srgbClr val="EFEFEF"/>
                </a:solidFill>
                <a:uFill>
                  <a:noFill/>
                </a:uFill>
              </a:rPr>
              <a:t> positive, </a:t>
            </a:r>
            <a:r>
              <a:rPr lang="de-DE" dirty="0" err="1">
                <a:solidFill>
                  <a:srgbClr val="EFEFEF"/>
                </a:solidFill>
                <a:uFill>
                  <a:noFill/>
                </a:uFill>
              </a:rPr>
              <a:t>weak</a:t>
            </a:r>
            <a:r>
              <a:rPr lang="de-DE" dirty="0">
                <a:solidFill>
                  <a:srgbClr val="EFEFEF"/>
                </a:solidFill>
                <a:uFill>
                  <a:noFill/>
                </a:uFill>
              </a:rPr>
              <a:t> </a:t>
            </a:r>
            <a:r>
              <a:rPr lang="de-DE" dirty="0" err="1">
                <a:solidFill>
                  <a:srgbClr val="EFEFEF"/>
                </a:solidFill>
                <a:uFill>
                  <a:noFill/>
                </a:uFill>
              </a:rPr>
              <a:t>as</a:t>
            </a:r>
            <a:r>
              <a:rPr lang="de-DE" dirty="0">
                <a:solidFill>
                  <a:srgbClr val="EFEFEF"/>
                </a:solidFill>
                <a:uFill>
                  <a:noFill/>
                </a:uFill>
              </a:rPr>
              <a:t> negative</a:t>
            </a:r>
          </a:p>
          <a:p>
            <a:pPr marL="457200" lvl="0" indent="-298450" algn="l" rtl="0">
              <a:spcBef>
                <a:spcPts val="1600"/>
              </a:spcBef>
              <a:spcAft>
                <a:spcPts val="0"/>
              </a:spcAft>
              <a:buClr>
                <a:srgbClr val="EFEFEF"/>
              </a:buClr>
              <a:buSzPts val="1100"/>
              <a:buChar char="●"/>
            </a:pPr>
            <a:r>
              <a:rPr lang="de-DE" dirty="0" err="1">
                <a:solidFill>
                  <a:srgbClr val="EFEFEF"/>
                </a:solidFill>
                <a:uFill>
                  <a:noFill/>
                </a:uFill>
              </a:rPr>
              <a:t>Result</a:t>
            </a:r>
            <a:r>
              <a:rPr lang="de-DE" dirty="0">
                <a:solidFill>
                  <a:srgbClr val="EFEFEF"/>
                </a:solidFill>
                <a:uFill>
                  <a:noFill/>
                </a:uFill>
              </a:rPr>
              <a:t> </a:t>
            </a:r>
            <a:r>
              <a:rPr lang="de-DE" dirty="0" err="1">
                <a:solidFill>
                  <a:srgbClr val="EFEFEF"/>
                </a:solidFill>
                <a:uFill>
                  <a:noFill/>
                </a:uFill>
              </a:rPr>
              <a:t>is</a:t>
            </a:r>
            <a:r>
              <a:rPr lang="de-DE" dirty="0">
                <a:solidFill>
                  <a:srgbClr val="EFEFEF"/>
                </a:solidFill>
                <a:uFill>
                  <a:noFill/>
                </a:uFill>
              </a:rPr>
              <a:t> a strong </a:t>
            </a:r>
            <a:r>
              <a:rPr lang="de-DE" dirty="0" err="1">
                <a:solidFill>
                  <a:srgbClr val="EFEFEF"/>
                </a:solidFill>
                <a:uFill>
                  <a:noFill/>
                </a:uFill>
              </a:rPr>
              <a:t>classifier</a:t>
            </a:r>
            <a:r>
              <a:rPr lang="de-DE" dirty="0">
                <a:solidFill>
                  <a:srgbClr val="EFEFEF"/>
                </a:solidFill>
                <a:uFill>
                  <a:noFill/>
                </a:uFill>
              </a:rPr>
              <a:t> -&gt; </a:t>
            </a:r>
            <a:r>
              <a:rPr lang="de-DE" dirty="0" err="1">
                <a:solidFill>
                  <a:srgbClr val="EFEFEF"/>
                </a:solidFill>
                <a:uFill>
                  <a:noFill/>
                </a:uFill>
              </a:rPr>
              <a:t>boosted</a:t>
            </a:r>
            <a:r>
              <a:rPr lang="de-DE" dirty="0">
                <a:solidFill>
                  <a:srgbClr val="EFEFEF"/>
                </a:solidFill>
                <a:uFill>
                  <a:noFill/>
                </a:uFill>
              </a:rPr>
              <a:t> </a:t>
            </a:r>
            <a:r>
              <a:rPr lang="de-DE" dirty="0" err="1">
                <a:solidFill>
                  <a:srgbClr val="EFEFEF"/>
                </a:solidFill>
                <a:uFill>
                  <a:noFill/>
                </a:uFill>
              </a:rPr>
              <a:t>classifier</a:t>
            </a:r>
            <a:endParaRPr lang="de-DE" dirty="0">
              <a:solidFill>
                <a:srgbClr val="EFEFEF"/>
              </a:solidFill>
              <a:uFill>
                <a:noFill/>
              </a:uFill>
            </a:endParaRPr>
          </a:p>
        </p:txBody>
      </p:sp>
      <p:pic>
        <p:nvPicPr>
          <p:cNvPr id="3" name="Grafik 2" descr="Ein Bild, das Text enthält.&#10;&#10;Automatisch generierte Beschreibung">
            <a:extLst>
              <a:ext uri="{FF2B5EF4-FFF2-40B4-BE49-F238E27FC236}">
                <a16:creationId xmlns:a16="http://schemas.microsoft.com/office/drawing/2014/main" id="{11524259-B2F0-44BC-9786-D898D86803EB}"/>
              </a:ext>
            </a:extLst>
          </p:cNvPr>
          <p:cNvPicPr>
            <a:picLocks noChangeAspect="1"/>
          </p:cNvPicPr>
          <p:nvPr/>
        </p:nvPicPr>
        <p:blipFill>
          <a:blip r:embed="rId5"/>
          <a:stretch>
            <a:fillRect/>
          </a:stretch>
        </p:blipFill>
        <p:spPr>
          <a:xfrm>
            <a:off x="1165123" y="1182891"/>
            <a:ext cx="2440857" cy="3781431"/>
          </a:xfrm>
          <a:prstGeom prst="rect">
            <a:avLst/>
          </a:prstGeom>
        </p:spPr>
      </p:pic>
      <p:pic>
        <p:nvPicPr>
          <p:cNvPr id="2" name="Audio 1">
            <a:hlinkClick r:id="" action="ppaction://media"/>
            <a:extLst>
              <a:ext uri="{FF2B5EF4-FFF2-40B4-BE49-F238E27FC236}">
                <a16:creationId xmlns:a16="http://schemas.microsoft.com/office/drawing/2014/main" id="{209EFDA6-7A2E-4AF9-BF84-BC007703BA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8" y="5143500"/>
            <a:ext cx="487362" cy="487362"/>
          </a:xfrm>
          <a:prstGeom prst="rect">
            <a:avLst/>
          </a:prstGeom>
        </p:spPr>
      </p:pic>
      <p:sp>
        <p:nvSpPr>
          <p:cNvPr id="6" name="Google Shape;1759;p45">
            <a:extLst>
              <a:ext uri="{FF2B5EF4-FFF2-40B4-BE49-F238E27FC236}">
                <a16:creationId xmlns:a16="http://schemas.microsoft.com/office/drawing/2014/main" id="{D3AA7F2E-48F5-4B0D-A614-A2016530D1EB}"/>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7" name="Rechteck 8">
            <a:extLst>
              <a:ext uri="{FF2B5EF4-FFF2-40B4-BE49-F238E27FC236}">
                <a16:creationId xmlns:a16="http://schemas.microsoft.com/office/drawing/2014/main" id="{3509C349-A15E-46FB-844A-9D768397DBB8}"/>
              </a:ext>
            </a:extLst>
          </p:cNvPr>
          <p:cNvSpPr/>
          <p:nvPr/>
        </p:nvSpPr>
        <p:spPr>
          <a:xfrm>
            <a:off x="2051919" y="693800"/>
            <a:ext cx="504016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3.1 TRAFFIC SIGN DETECTION USING VIOLA &amp; JONES</a:t>
            </a:r>
          </a:p>
        </p:txBody>
      </p:sp>
      <p:sp>
        <p:nvSpPr>
          <p:cNvPr id="8" name="Rechteck 9">
            <a:extLst>
              <a:ext uri="{FF2B5EF4-FFF2-40B4-BE49-F238E27FC236}">
                <a16:creationId xmlns:a16="http://schemas.microsoft.com/office/drawing/2014/main" id="{DD826778-0DCD-4AD1-8D1F-7741AC79E1B0}"/>
              </a:ext>
            </a:extLst>
          </p:cNvPr>
          <p:cNvSpPr/>
          <p:nvPr/>
        </p:nvSpPr>
        <p:spPr>
          <a:xfrm>
            <a:off x="4067422" y="1427716"/>
            <a:ext cx="1372492"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ADABOOST</a:t>
            </a:r>
            <a:endParaRPr lang="de-DE" b="1" dirty="0">
              <a:solidFill>
                <a:srgbClr val="EFEFEF"/>
              </a:solidFill>
              <a:uFill>
                <a:noFill/>
              </a:uFill>
            </a:endParaRPr>
          </a:p>
        </p:txBody>
      </p:sp>
    </p:spTree>
    <p:extLst>
      <p:ext uri="{BB962C8B-B14F-4D97-AF65-F5344CB8AC3E}">
        <p14:creationId xmlns:p14="http://schemas.microsoft.com/office/powerpoint/2010/main" val="2733735785"/>
      </p:ext>
    </p:extLst>
  </p:cSld>
  <p:clrMapOvr>
    <a:masterClrMapping/>
  </p:clrMapOvr>
  <mc:AlternateContent xmlns:mc="http://schemas.openxmlformats.org/markup-compatibility/2006" xmlns:p14="http://schemas.microsoft.com/office/powerpoint/2010/main">
    <mc:Choice Requires="p14">
      <p:transition spd="slow" p14:dur="2000" advTm="71062"/>
    </mc:Choice>
    <mc:Fallback xmlns="">
      <p:transition spd="slow" advTm="71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2C22-E62D-4389-AE82-3E8E0B03CF87}"/>
              </a:ext>
            </a:extLst>
          </p:cNvPr>
          <p:cNvSpPr>
            <a:spLocks noGrp="1"/>
          </p:cNvSpPr>
          <p:nvPr>
            <p:ph type="title"/>
          </p:nvPr>
        </p:nvSpPr>
        <p:spPr/>
        <p:txBody>
          <a:bodyPr/>
          <a:lstStyle/>
          <a:p>
            <a:r>
              <a:rPr lang="en-US" dirty="0"/>
              <a:t>Motivation and Introduction</a:t>
            </a:r>
            <a:endParaRPr lang="de-DE" dirty="0"/>
          </a:p>
        </p:txBody>
      </p:sp>
      <p:sp>
        <p:nvSpPr>
          <p:cNvPr id="4" name="Google Shape;1799;p48">
            <a:extLst>
              <a:ext uri="{FF2B5EF4-FFF2-40B4-BE49-F238E27FC236}">
                <a16:creationId xmlns:a16="http://schemas.microsoft.com/office/drawing/2014/main" id="{E8CE4E0E-CE3A-4FF1-AA7A-AEC762AEB305}"/>
              </a:ext>
            </a:extLst>
          </p:cNvPr>
          <p:cNvSpPr txBox="1">
            <a:spLocks/>
          </p:cNvSpPr>
          <p:nvPr/>
        </p:nvSpPr>
        <p:spPr>
          <a:xfrm>
            <a:off x="631371" y="1082525"/>
            <a:ext cx="8081555" cy="3551150"/>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Recent advances in Machine Learning pushing the boundaries of real world AI applications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Numerous challenges for our society and the system engineers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Ethical AI, privacy and transparency are becoming increasingly relevant</a:t>
            </a:r>
          </a:p>
          <a:p>
            <a:pPr marL="158750" marR="0" lvl="0" indent="0" algn="l" defTabSz="914400" rtl="0" eaLnBrk="1" fontAlgn="auto" latinLnBrk="0" hangingPunct="1">
              <a:lnSpc>
                <a:spcPct val="100000"/>
              </a:lnSpc>
              <a:spcBef>
                <a:spcPts val="1600"/>
              </a:spcBef>
              <a:spcAft>
                <a:spcPts val="0"/>
              </a:spcAft>
              <a:buClr>
                <a:srgbClr val="EFEFEF"/>
              </a:buClr>
              <a:buSzPts val="1100"/>
              <a:buFont typeface="Arial"/>
              <a:buNone/>
              <a:tabLst/>
              <a:defRPr/>
            </a:pPr>
            <a:endParaRPr kumimoji="0" lang="de-DE" sz="1400" b="0" i="0" u="none" strike="noStrike" kern="0" cap="none" spc="0" normalizeH="0" baseline="0" noProof="0" dirty="0">
              <a:ln>
                <a:noFill/>
              </a:ln>
              <a:solidFill>
                <a:srgbClr val="EFEFEF"/>
              </a:solidFill>
              <a:effectLst/>
              <a:uLnTx/>
              <a:uFill>
                <a:noFill/>
              </a:uFill>
              <a:latin typeface="Arial"/>
              <a:cs typeface="Arial"/>
              <a:sym typeface="Arial"/>
            </a:endParaRP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First attempt at tackling the problem of traffic sign recognition as systems engineers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Focus on the development of an explainable and transparent system with the use of concept whitening layers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Introduction of a simulation used for model deployment, performance benchmarking, data generation and further domain model research</a:t>
            </a:r>
          </a:p>
        </p:txBody>
      </p:sp>
      <p:pic>
        <p:nvPicPr>
          <p:cNvPr id="3" name="Aufgezeichneter Sound">
            <a:hlinkClick r:id="" action="ppaction://media"/>
            <a:extLst>
              <a:ext uri="{FF2B5EF4-FFF2-40B4-BE49-F238E27FC236}">
                <a16:creationId xmlns:a16="http://schemas.microsoft.com/office/drawing/2014/main" id="{018C8C73-E2E3-460E-8CF4-C048FA2BB8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70992" y="5291504"/>
            <a:ext cx="609600" cy="609600"/>
          </a:xfrm>
          <a:prstGeom prst="rect">
            <a:avLst/>
          </a:prstGeom>
        </p:spPr>
      </p:pic>
    </p:spTree>
    <p:extLst>
      <p:ext uri="{BB962C8B-B14F-4D97-AF65-F5344CB8AC3E}">
        <p14:creationId xmlns:p14="http://schemas.microsoft.com/office/powerpoint/2010/main" val="279931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pic>
        <p:nvPicPr>
          <p:cNvPr id="5" name="Audio 4">
            <a:hlinkClick r:id="" action="ppaction://media"/>
            <a:extLst>
              <a:ext uri="{FF2B5EF4-FFF2-40B4-BE49-F238E27FC236}">
                <a16:creationId xmlns:a16="http://schemas.microsoft.com/office/drawing/2014/main" id="{43546086-3F09-4916-AE08-66E492C9B5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6638" y="5198227"/>
            <a:ext cx="487362" cy="487362"/>
          </a:xfrm>
          <a:prstGeom prst="rect">
            <a:avLst/>
          </a:prstGeom>
        </p:spPr>
      </p:pic>
      <p:sp>
        <p:nvSpPr>
          <p:cNvPr id="6" name="Google Shape;1759;p45">
            <a:extLst>
              <a:ext uri="{FF2B5EF4-FFF2-40B4-BE49-F238E27FC236}">
                <a16:creationId xmlns:a16="http://schemas.microsoft.com/office/drawing/2014/main" id="{27D01DD1-0703-451F-B620-3AE00ABD5720}"/>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7" name="Rechteck 8">
            <a:extLst>
              <a:ext uri="{FF2B5EF4-FFF2-40B4-BE49-F238E27FC236}">
                <a16:creationId xmlns:a16="http://schemas.microsoft.com/office/drawing/2014/main" id="{5F68890B-24E0-4261-9774-F491AD8EA6CB}"/>
              </a:ext>
            </a:extLst>
          </p:cNvPr>
          <p:cNvSpPr/>
          <p:nvPr/>
        </p:nvSpPr>
        <p:spPr>
          <a:xfrm>
            <a:off x="2051919" y="693800"/>
            <a:ext cx="504016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3.1 TRAFFIC SIGN DETECTION USING VIOLA &amp; JONES</a:t>
            </a:r>
          </a:p>
        </p:txBody>
      </p:sp>
      <p:sp>
        <p:nvSpPr>
          <p:cNvPr id="8" name="Rechteck 9">
            <a:extLst>
              <a:ext uri="{FF2B5EF4-FFF2-40B4-BE49-F238E27FC236}">
                <a16:creationId xmlns:a16="http://schemas.microsoft.com/office/drawing/2014/main" id="{EB6B5BCC-67E3-4DF2-B244-87E1C48E878C}"/>
              </a:ext>
            </a:extLst>
          </p:cNvPr>
          <p:cNvSpPr/>
          <p:nvPr/>
        </p:nvSpPr>
        <p:spPr>
          <a:xfrm>
            <a:off x="3335924" y="1507154"/>
            <a:ext cx="2351926"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CASCADE CLASSIFIER</a:t>
            </a:r>
            <a:endParaRPr lang="de-DE" b="1" dirty="0">
              <a:solidFill>
                <a:srgbClr val="EFEFEF"/>
              </a:solidFill>
              <a:uFill>
                <a:noFill/>
              </a:uFill>
            </a:endParaRPr>
          </a:p>
        </p:txBody>
      </p:sp>
      <p:pic>
        <p:nvPicPr>
          <p:cNvPr id="10" name="Picture 9">
            <a:extLst>
              <a:ext uri="{FF2B5EF4-FFF2-40B4-BE49-F238E27FC236}">
                <a16:creationId xmlns:a16="http://schemas.microsoft.com/office/drawing/2014/main" id="{936C31B6-A904-49FE-ADAE-720CE02BE990}"/>
              </a:ext>
            </a:extLst>
          </p:cNvPr>
          <p:cNvPicPr>
            <a:picLocks noChangeAspect="1"/>
          </p:cNvPicPr>
          <p:nvPr/>
        </p:nvPicPr>
        <p:blipFill>
          <a:blip r:embed="rId6"/>
          <a:stretch>
            <a:fillRect/>
          </a:stretch>
        </p:blipFill>
        <p:spPr>
          <a:xfrm>
            <a:off x="1458516" y="1884100"/>
            <a:ext cx="6226968" cy="2761843"/>
          </a:xfrm>
          <a:prstGeom prst="rect">
            <a:avLst/>
          </a:prstGeom>
        </p:spPr>
      </p:pic>
    </p:spTree>
    <p:extLst>
      <p:ext uri="{BB962C8B-B14F-4D97-AF65-F5344CB8AC3E}">
        <p14:creationId xmlns:p14="http://schemas.microsoft.com/office/powerpoint/2010/main" val="2223225141"/>
      </p:ext>
    </p:extLst>
  </p:cSld>
  <p:clrMapOvr>
    <a:masterClrMapping/>
  </p:clrMapOvr>
  <mc:AlternateContent xmlns:mc="http://schemas.openxmlformats.org/markup-compatibility/2006" xmlns:p14="http://schemas.microsoft.com/office/powerpoint/2010/main">
    <mc:Choice Requires="p14">
      <p:transition spd="slow" p14:dur="2000" advTm="34143"/>
    </mc:Choice>
    <mc:Fallback xmlns="">
      <p:transition spd="slow" advTm="34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47356" y="170426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P</a:t>
            </a:r>
            <a:r>
              <a:rPr lang="en" dirty="0"/>
              <a:t>ositive examples from rebalanced GTSRB</a:t>
            </a:r>
            <a:endParaRPr dirty="0"/>
          </a:p>
        </p:txBody>
      </p:sp>
      <p:sp>
        <p:nvSpPr>
          <p:cNvPr id="183" name="Google Shape;183;p31"/>
          <p:cNvSpPr txBox="1">
            <a:spLocks noGrp="1"/>
          </p:cNvSpPr>
          <p:nvPr>
            <p:ph type="subTitle" idx="2"/>
          </p:nvPr>
        </p:nvSpPr>
        <p:spPr>
          <a:xfrm>
            <a:off x="5824930" y="170426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Negative examples from  simulation data, GTSDB, and downloaded images</a:t>
            </a:r>
            <a:endParaRPr dirty="0"/>
          </a:p>
        </p:txBody>
      </p:sp>
      <p:sp>
        <p:nvSpPr>
          <p:cNvPr id="184" name="Google Shape;184;p31"/>
          <p:cNvSpPr txBox="1">
            <a:spLocks noGrp="1"/>
          </p:cNvSpPr>
          <p:nvPr>
            <p:ph type="subTitle" idx="3"/>
          </p:nvPr>
        </p:nvSpPr>
        <p:spPr>
          <a:xfrm>
            <a:off x="3376132" y="2672159"/>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Preprocessing with Spatial Transformer Network STN</a:t>
            </a:r>
            <a:endParaRPr dirty="0"/>
          </a:p>
        </p:txBody>
      </p:sp>
      <p:cxnSp>
        <p:nvCxnSpPr>
          <p:cNvPr id="258" name="Google Shape;258;p31"/>
          <p:cNvCxnSpPr/>
          <p:nvPr/>
        </p:nvCxnSpPr>
        <p:spPr>
          <a:xfrm>
            <a:off x="1736217" y="1675647"/>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259" name="Google Shape;259;p31"/>
          <p:cNvCxnSpPr/>
          <p:nvPr/>
        </p:nvCxnSpPr>
        <p:spPr>
          <a:xfrm>
            <a:off x="5767906" y="1691815"/>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353" name="Google Shape;353;p31"/>
          <p:cNvCxnSpPr/>
          <p:nvPr/>
        </p:nvCxnSpPr>
        <p:spPr>
          <a:xfrm>
            <a:off x="3321132" y="265970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355" name="Google Shape;355;p31"/>
          <p:cNvGrpSpPr/>
          <p:nvPr/>
        </p:nvGrpSpPr>
        <p:grpSpPr>
          <a:xfrm>
            <a:off x="2782220" y="2821137"/>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10038;p57">
            <a:extLst>
              <a:ext uri="{FF2B5EF4-FFF2-40B4-BE49-F238E27FC236}">
                <a16:creationId xmlns:a16="http://schemas.microsoft.com/office/drawing/2014/main" id="{3BFC513A-DD19-49A7-AD48-EDEA6BE55A28}"/>
              </a:ext>
            </a:extLst>
          </p:cNvPr>
          <p:cNvGrpSpPr/>
          <p:nvPr/>
        </p:nvGrpSpPr>
        <p:grpSpPr>
          <a:xfrm>
            <a:off x="1268650" y="1912707"/>
            <a:ext cx="356195" cy="265630"/>
            <a:chOff x="5216456" y="3725485"/>
            <a:chExt cx="356195" cy="265630"/>
          </a:xfrm>
          <a:solidFill>
            <a:schemeClr val="tx2"/>
          </a:solidFill>
        </p:grpSpPr>
        <p:sp>
          <p:nvSpPr>
            <p:cNvPr id="406" name="Google Shape;10039;p57">
              <a:extLst>
                <a:ext uri="{FF2B5EF4-FFF2-40B4-BE49-F238E27FC236}">
                  <a16:creationId xmlns:a16="http://schemas.microsoft.com/office/drawing/2014/main" id="{4093F487-9283-4777-B889-541DDD9C9082}"/>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0040;p57">
              <a:extLst>
                <a:ext uri="{FF2B5EF4-FFF2-40B4-BE49-F238E27FC236}">
                  <a16:creationId xmlns:a16="http://schemas.microsoft.com/office/drawing/2014/main" id="{25DA053C-C03F-45D6-BA15-153F0D753435}"/>
                </a:ext>
              </a:extLst>
            </p:cNvPr>
            <p:cNvSpPr/>
            <p:nvPr/>
          </p:nvSpPr>
          <p:spPr>
            <a:xfrm>
              <a:off x="5304925" y="3725485"/>
              <a:ext cx="267726" cy="139994"/>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8" name="Google Shape;10090;p57">
            <a:extLst>
              <a:ext uri="{FF2B5EF4-FFF2-40B4-BE49-F238E27FC236}">
                <a16:creationId xmlns:a16="http://schemas.microsoft.com/office/drawing/2014/main" id="{3F31E461-7C04-4025-9E32-CF405433E14E}"/>
              </a:ext>
            </a:extLst>
          </p:cNvPr>
          <p:cNvGrpSpPr/>
          <p:nvPr/>
        </p:nvGrpSpPr>
        <p:grpSpPr>
          <a:xfrm>
            <a:off x="5338888" y="1895586"/>
            <a:ext cx="317645" cy="318757"/>
            <a:chOff x="5779408" y="3699191"/>
            <a:chExt cx="317645" cy="318757"/>
          </a:xfrm>
          <a:solidFill>
            <a:schemeClr val="tx2"/>
          </a:solidFill>
        </p:grpSpPr>
        <p:sp>
          <p:nvSpPr>
            <p:cNvPr id="409" name="Google Shape;10091;p57">
              <a:extLst>
                <a:ext uri="{FF2B5EF4-FFF2-40B4-BE49-F238E27FC236}">
                  <a16:creationId xmlns:a16="http://schemas.microsoft.com/office/drawing/2014/main" id="{8E84426F-F29C-4D40-B8FF-1969966DE059}"/>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0092;p57">
              <a:extLst>
                <a:ext uri="{FF2B5EF4-FFF2-40B4-BE49-F238E27FC236}">
                  <a16:creationId xmlns:a16="http://schemas.microsoft.com/office/drawing/2014/main" id="{2D9D8B60-CD4C-4405-B1D9-DAFC57B4E80B}"/>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fik 4">
            <a:extLst>
              <a:ext uri="{FF2B5EF4-FFF2-40B4-BE49-F238E27FC236}">
                <a16:creationId xmlns:a16="http://schemas.microsoft.com/office/drawing/2014/main" id="{21E60A3F-7D45-46E3-B1CA-63A728CCD6A0}"/>
              </a:ext>
            </a:extLst>
          </p:cNvPr>
          <p:cNvPicPr>
            <a:picLocks noChangeAspect="1"/>
          </p:cNvPicPr>
          <p:nvPr/>
        </p:nvPicPr>
        <p:blipFill>
          <a:blip r:embed="rId6"/>
          <a:stretch>
            <a:fillRect/>
          </a:stretch>
        </p:blipFill>
        <p:spPr>
          <a:xfrm>
            <a:off x="946612" y="3631791"/>
            <a:ext cx="7250775" cy="1253037"/>
          </a:xfrm>
          <a:prstGeom prst="rect">
            <a:avLst/>
          </a:prstGeom>
        </p:spPr>
      </p:pic>
      <p:pic>
        <p:nvPicPr>
          <p:cNvPr id="2" name="Audio 1">
            <a:hlinkClick r:id="" action="ppaction://media"/>
            <a:extLst>
              <a:ext uri="{FF2B5EF4-FFF2-40B4-BE49-F238E27FC236}">
                <a16:creationId xmlns:a16="http://schemas.microsoft.com/office/drawing/2014/main" id="{0B5C1C85-0CEF-4389-BECA-80E3C030890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56638" y="5143500"/>
            <a:ext cx="487362" cy="487362"/>
          </a:xfrm>
          <a:prstGeom prst="rect">
            <a:avLst/>
          </a:prstGeom>
        </p:spPr>
      </p:pic>
      <p:sp>
        <p:nvSpPr>
          <p:cNvPr id="64" name="Google Shape;1759;p45">
            <a:extLst>
              <a:ext uri="{FF2B5EF4-FFF2-40B4-BE49-F238E27FC236}">
                <a16:creationId xmlns:a16="http://schemas.microsoft.com/office/drawing/2014/main" id="{6B41A6CD-35DE-4F2D-91D0-BC69EA6569CC}"/>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65" name="Rechteck 8">
            <a:extLst>
              <a:ext uri="{FF2B5EF4-FFF2-40B4-BE49-F238E27FC236}">
                <a16:creationId xmlns:a16="http://schemas.microsoft.com/office/drawing/2014/main" id="{CC8F4E24-83CE-46BB-ADA5-8500E3CFD1E6}"/>
              </a:ext>
            </a:extLst>
          </p:cNvPr>
          <p:cNvSpPr/>
          <p:nvPr/>
        </p:nvSpPr>
        <p:spPr>
          <a:xfrm>
            <a:off x="2051919" y="693800"/>
            <a:ext cx="504016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3.1 TRAFFIC SIGN DETECTION USING VIOLA &amp; JONES</a:t>
            </a:r>
          </a:p>
        </p:txBody>
      </p:sp>
      <p:sp>
        <p:nvSpPr>
          <p:cNvPr id="66" name="Rechteck 9">
            <a:extLst>
              <a:ext uri="{FF2B5EF4-FFF2-40B4-BE49-F238E27FC236}">
                <a16:creationId xmlns:a16="http://schemas.microsoft.com/office/drawing/2014/main" id="{B1F95E11-7263-4AAC-8A39-B070C1A30BC7}"/>
              </a:ext>
            </a:extLst>
          </p:cNvPr>
          <p:cNvSpPr/>
          <p:nvPr/>
        </p:nvSpPr>
        <p:spPr>
          <a:xfrm>
            <a:off x="3975521" y="1192807"/>
            <a:ext cx="1192955"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DATASET</a:t>
            </a:r>
            <a:endParaRPr lang="de-DE" b="1" dirty="0">
              <a:solidFill>
                <a:srgbClr val="EFEFEF"/>
              </a:solidFill>
              <a:uFill>
                <a:noFill/>
              </a:uFill>
            </a:endParaRPr>
          </a:p>
        </p:txBody>
      </p:sp>
    </p:spTree>
  </p:cSld>
  <p:clrMapOvr>
    <a:masterClrMapping/>
  </p:clrMapOvr>
  <mc:AlternateContent xmlns:mc="http://schemas.openxmlformats.org/markup-compatibility/2006" xmlns:p14="http://schemas.microsoft.com/office/powerpoint/2010/main">
    <mc:Choice Requires="p14">
      <p:transition spd="slow" p14:dur="2000" advTm="34491"/>
    </mc:Choice>
    <mc:Fallback xmlns="">
      <p:transition spd="slow" advTm="3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4571900" y="1082524"/>
            <a:ext cx="7704000" cy="3695215"/>
          </a:xfrm>
          <a:prstGeom prst="rect">
            <a:avLst/>
          </a:prstGeom>
          <a:noFill/>
        </p:spPr>
        <p:txBody>
          <a:bodyPr spcFirstLastPara="1" wrap="square" lIns="91425" tIns="91425" rIns="91425" bIns="91425" anchor="t" anchorCtr="0">
            <a:noAutofit/>
          </a:bodyPr>
          <a:lstStyle/>
          <a:p>
            <a:pPr marL="457200" lvl="0" indent="-298450" algn="l" rtl="0">
              <a:spcBef>
                <a:spcPts val="1600"/>
              </a:spcBef>
              <a:spcAft>
                <a:spcPts val="0"/>
              </a:spcAft>
              <a:buClr>
                <a:srgbClr val="EFEFEF"/>
              </a:buClr>
              <a:buSzPts val="1100"/>
              <a:buChar char="●"/>
            </a:pPr>
            <a:r>
              <a:rPr lang="de-DE" dirty="0">
                <a:solidFill>
                  <a:srgbClr val="EFEFEF"/>
                </a:solidFill>
                <a:uFill>
                  <a:noFill/>
                </a:uFill>
              </a:rPr>
              <a:t>4 different </a:t>
            </a:r>
            <a:r>
              <a:rPr lang="de-DE" dirty="0" err="1">
                <a:solidFill>
                  <a:srgbClr val="EFEFEF"/>
                </a:solidFill>
                <a:uFill>
                  <a:noFill/>
                </a:uFill>
              </a:rPr>
              <a:t>classifiers</a:t>
            </a:r>
            <a:r>
              <a:rPr lang="de-DE" dirty="0">
                <a:solidFill>
                  <a:srgbClr val="EFEFEF"/>
                </a:solidFill>
                <a:uFill>
                  <a:noFill/>
                </a:uFill>
              </a:rPr>
              <a:t> </a:t>
            </a:r>
            <a:r>
              <a:rPr lang="de-DE" dirty="0" err="1">
                <a:solidFill>
                  <a:srgbClr val="EFEFEF"/>
                </a:solidFill>
                <a:uFill>
                  <a:noFill/>
                </a:uFill>
              </a:rPr>
              <a:t>for</a:t>
            </a:r>
            <a:r>
              <a:rPr lang="de-DE" dirty="0">
                <a:solidFill>
                  <a:srgbClr val="EFEFEF"/>
                </a:solidFill>
                <a:uFill>
                  <a:noFill/>
                </a:uFill>
              </a:rPr>
              <a:t> </a:t>
            </a:r>
            <a:r>
              <a:rPr lang="de-DE" dirty="0" err="1">
                <a:solidFill>
                  <a:srgbClr val="EFEFEF"/>
                </a:solidFill>
                <a:uFill>
                  <a:noFill/>
                </a:uFill>
              </a:rPr>
              <a:t>classes</a:t>
            </a:r>
            <a:r>
              <a:rPr lang="de-DE" dirty="0">
                <a:solidFill>
                  <a:srgbClr val="EFEFEF"/>
                </a:solidFill>
                <a:uFill>
                  <a:noFill/>
                </a:uFill>
              </a:rPr>
              <a:t> :</a:t>
            </a:r>
          </a:p>
          <a:p>
            <a:pPr marL="457200" lvl="0" indent="-298450" algn="l" rtl="0">
              <a:spcBef>
                <a:spcPts val="1600"/>
              </a:spcBef>
              <a:spcAft>
                <a:spcPts val="0"/>
              </a:spcAft>
              <a:buClr>
                <a:srgbClr val="EFEFEF"/>
              </a:buClr>
              <a:buSzPts val="1100"/>
              <a:buChar char="●"/>
            </a:pPr>
            <a:r>
              <a:rPr lang="de-DE" dirty="0">
                <a:solidFill>
                  <a:srgbClr val="EFEFEF"/>
                </a:solidFill>
                <a:uFill>
                  <a:noFill/>
                </a:uFill>
              </a:rPr>
              <a:t>a) </a:t>
            </a:r>
            <a:r>
              <a:rPr lang="de-DE" dirty="0" err="1">
                <a:solidFill>
                  <a:srgbClr val="EFEFEF"/>
                </a:solidFill>
                <a:uFill>
                  <a:noFill/>
                </a:uFill>
              </a:rPr>
              <a:t>white</a:t>
            </a:r>
            <a:r>
              <a:rPr lang="de-DE" dirty="0">
                <a:solidFill>
                  <a:srgbClr val="EFEFEF"/>
                </a:solidFill>
                <a:uFill>
                  <a:noFill/>
                </a:uFill>
              </a:rPr>
              <a:t> </a:t>
            </a:r>
            <a:r>
              <a:rPr lang="de-DE" dirty="0" err="1">
                <a:solidFill>
                  <a:srgbClr val="EFEFEF"/>
                </a:solidFill>
                <a:uFill>
                  <a:noFill/>
                </a:uFill>
              </a:rPr>
              <a:t>circle</a:t>
            </a:r>
            <a:r>
              <a:rPr lang="de-DE" dirty="0">
                <a:solidFill>
                  <a:srgbClr val="EFEFEF"/>
                </a:solidFill>
                <a:uFill>
                  <a:noFill/>
                </a:uFill>
              </a:rPr>
              <a:t> </a:t>
            </a:r>
            <a:r>
              <a:rPr lang="de-DE" dirty="0" err="1">
                <a:solidFill>
                  <a:srgbClr val="EFEFEF"/>
                </a:solidFill>
                <a:uFill>
                  <a:noFill/>
                </a:uFill>
              </a:rPr>
              <a:t>red</a:t>
            </a:r>
            <a:r>
              <a:rPr lang="de-DE" dirty="0">
                <a:solidFill>
                  <a:srgbClr val="EFEFEF"/>
                </a:solidFill>
                <a:uFill>
                  <a:noFill/>
                </a:uFill>
              </a:rPr>
              <a:t> </a:t>
            </a:r>
            <a:r>
              <a:rPr lang="de-DE" dirty="0" err="1">
                <a:solidFill>
                  <a:srgbClr val="EFEFEF"/>
                </a:solidFill>
                <a:uFill>
                  <a:noFill/>
                </a:uFill>
              </a:rPr>
              <a:t>border</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b) </a:t>
            </a:r>
            <a:r>
              <a:rPr lang="de-DE" dirty="0" err="1">
                <a:solidFill>
                  <a:srgbClr val="EFEFEF"/>
                </a:solidFill>
                <a:uFill>
                  <a:noFill/>
                </a:uFill>
              </a:rPr>
              <a:t>white</a:t>
            </a:r>
            <a:r>
              <a:rPr lang="de-DE" dirty="0">
                <a:solidFill>
                  <a:srgbClr val="EFEFEF"/>
                </a:solidFill>
                <a:uFill>
                  <a:noFill/>
                </a:uFill>
              </a:rPr>
              <a:t> </a:t>
            </a:r>
            <a:r>
              <a:rPr lang="de-DE" dirty="0" err="1">
                <a:solidFill>
                  <a:srgbClr val="EFEFEF"/>
                </a:solidFill>
                <a:uFill>
                  <a:noFill/>
                </a:uFill>
              </a:rPr>
              <a:t>triangle</a:t>
            </a:r>
            <a:r>
              <a:rPr lang="de-DE" dirty="0">
                <a:solidFill>
                  <a:srgbClr val="EFEFEF"/>
                </a:solidFill>
                <a:uFill>
                  <a:noFill/>
                </a:uFill>
              </a:rPr>
              <a:t> </a:t>
            </a:r>
            <a:r>
              <a:rPr lang="de-DE" dirty="0" err="1">
                <a:solidFill>
                  <a:srgbClr val="EFEFEF"/>
                </a:solidFill>
                <a:uFill>
                  <a:noFill/>
                </a:uFill>
              </a:rPr>
              <a:t>red</a:t>
            </a:r>
            <a:r>
              <a:rPr lang="de-DE" dirty="0">
                <a:solidFill>
                  <a:srgbClr val="EFEFEF"/>
                </a:solidFill>
                <a:uFill>
                  <a:noFill/>
                </a:uFill>
              </a:rPr>
              <a:t> </a:t>
            </a:r>
            <a:r>
              <a:rPr lang="de-DE" dirty="0" err="1">
                <a:solidFill>
                  <a:srgbClr val="EFEFEF"/>
                </a:solidFill>
                <a:uFill>
                  <a:noFill/>
                </a:uFill>
              </a:rPr>
              <a:t>border</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c) </a:t>
            </a:r>
            <a:r>
              <a:rPr lang="de-DE" dirty="0" err="1">
                <a:solidFill>
                  <a:srgbClr val="EFEFEF"/>
                </a:solidFill>
                <a:uFill>
                  <a:noFill/>
                </a:uFill>
              </a:rPr>
              <a:t>blue</a:t>
            </a:r>
            <a:r>
              <a:rPr lang="de-DE" dirty="0">
                <a:solidFill>
                  <a:srgbClr val="EFEFEF"/>
                </a:solidFill>
                <a:uFill>
                  <a:noFill/>
                </a:uFill>
              </a:rPr>
              <a:t> </a:t>
            </a:r>
            <a:r>
              <a:rPr lang="de-DE" dirty="0" err="1">
                <a:solidFill>
                  <a:srgbClr val="EFEFEF"/>
                </a:solidFill>
                <a:uFill>
                  <a:noFill/>
                </a:uFill>
              </a:rPr>
              <a:t>circle</a:t>
            </a:r>
            <a:r>
              <a:rPr lang="de-DE" dirty="0">
                <a:solidFill>
                  <a:srgbClr val="EFEFEF"/>
                </a:solidFill>
                <a:uFill>
                  <a:noFill/>
                </a:uFill>
              </a:rPr>
              <a:t> </a:t>
            </a:r>
          </a:p>
          <a:p>
            <a:pPr marL="457200" lvl="0" indent="-298450" algn="l" rtl="0">
              <a:spcBef>
                <a:spcPts val="1600"/>
              </a:spcBef>
              <a:spcAft>
                <a:spcPts val="0"/>
              </a:spcAft>
              <a:buClr>
                <a:srgbClr val="EFEFEF"/>
              </a:buClr>
              <a:buSzPts val="1100"/>
              <a:buChar char="●"/>
            </a:pPr>
            <a:r>
              <a:rPr lang="de-DE" dirty="0">
                <a:solidFill>
                  <a:srgbClr val="EFEFEF"/>
                </a:solidFill>
                <a:uFill>
                  <a:noFill/>
                </a:uFill>
              </a:rPr>
              <a:t>d) </a:t>
            </a:r>
            <a:r>
              <a:rPr lang="de-DE" dirty="0" err="1">
                <a:solidFill>
                  <a:srgbClr val="EFEFEF"/>
                </a:solidFill>
                <a:uFill>
                  <a:noFill/>
                </a:uFill>
              </a:rPr>
              <a:t>white</a:t>
            </a:r>
            <a:r>
              <a:rPr lang="de-DE" dirty="0">
                <a:solidFill>
                  <a:srgbClr val="EFEFEF"/>
                </a:solidFill>
                <a:uFill>
                  <a:noFill/>
                </a:uFill>
              </a:rPr>
              <a:t> </a:t>
            </a:r>
            <a:r>
              <a:rPr lang="de-DE" dirty="0" err="1">
                <a:solidFill>
                  <a:srgbClr val="EFEFEF"/>
                </a:solidFill>
                <a:uFill>
                  <a:noFill/>
                </a:uFill>
              </a:rPr>
              <a:t>circle</a:t>
            </a:r>
            <a:r>
              <a:rPr lang="de-DE" dirty="0">
                <a:solidFill>
                  <a:srgbClr val="EFEFEF"/>
                </a:solidFill>
                <a:uFill>
                  <a:noFill/>
                </a:uFill>
              </a:rPr>
              <a:t> </a:t>
            </a:r>
            <a:r>
              <a:rPr lang="de-DE" dirty="0" err="1">
                <a:solidFill>
                  <a:srgbClr val="EFEFEF"/>
                </a:solidFill>
                <a:uFill>
                  <a:noFill/>
                </a:uFill>
              </a:rPr>
              <a:t>with</a:t>
            </a:r>
            <a:r>
              <a:rPr lang="de-DE" dirty="0">
                <a:solidFill>
                  <a:srgbClr val="EFEFEF"/>
                </a:solidFill>
                <a:uFill>
                  <a:noFill/>
                </a:uFill>
              </a:rPr>
              <a:t> </a:t>
            </a:r>
            <a:r>
              <a:rPr lang="de-DE" dirty="0" err="1">
                <a:solidFill>
                  <a:srgbClr val="EFEFEF"/>
                </a:solidFill>
                <a:uFill>
                  <a:noFill/>
                </a:uFill>
              </a:rPr>
              <a:t>black</a:t>
            </a:r>
            <a:r>
              <a:rPr lang="de-DE" dirty="0">
                <a:solidFill>
                  <a:srgbClr val="EFEFEF"/>
                </a:solidFill>
                <a:uFill>
                  <a:noFill/>
                </a:uFill>
              </a:rPr>
              <a:t> diagonal </a:t>
            </a:r>
            <a:r>
              <a:rPr lang="de-DE" dirty="0" err="1">
                <a:solidFill>
                  <a:srgbClr val="EFEFEF"/>
                </a:solidFill>
                <a:uFill>
                  <a:noFill/>
                </a:uFill>
              </a:rPr>
              <a:t>lines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Minimum </a:t>
            </a:r>
            <a:r>
              <a:rPr lang="de-DE" dirty="0" err="1">
                <a:solidFill>
                  <a:srgbClr val="EFEFEF"/>
                </a:solidFill>
                <a:uFill>
                  <a:noFill/>
                </a:uFill>
              </a:rPr>
              <a:t>hit</a:t>
            </a:r>
            <a:r>
              <a:rPr lang="de-DE" dirty="0">
                <a:solidFill>
                  <a:srgbClr val="EFEFEF"/>
                </a:solidFill>
                <a:uFill>
                  <a:noFill/>
                </a:uFill>
              </a:rPr>
              <a:t> rate </a:t>
            </a:r>
            <a:r>
              <a:rPr lang="de-DE" dirty="0" err="1">
                <a:solidFill>
                  <a:srgbClr val="EFEFEF"/>
                </a:solidFill>
                <a:uFill>
                  <a:noFill/>
                </a:uFill>
              </a:rPr>
              <a:t>of</a:t>
            </a:r>
            <a:r>
              <a:rPr lang="de-DE" dirty="0">
                <a:solidFill>
                  <a:srgbClr val="EFEFEF"/>
                </a:solidFill>
                <a:uFill>
                  <a:noFill/>
                </a:uFill>
              </a:rPr>
              <a:t> 99%</a:t>
            </a:r>
          </a:p>
          <a:p>
            <a:pPr marL="457200" lvl="0" indent="-298450" algn="l" rtl="0">
              <a:spcBef>
                <a:spcPts val="1600"/>
              </a:spcBef>
              <a:spcAft>
                <a:spcPts val="0"/>
              </a:spcAft>
              <a:buClr>
                <a:srgbClr val="EFEFEF"/>
              </a:buClr>
              <a:buSzPts val="1100"/>
              <a:buChar char="●"/>
            </a:pPr>
            <a:r>
              <a:rPr lang="de-DE" dirty="0">
                <a:solidFill>
                  <a:srgbClr val="EFEFEF"/>
                </a:solidFill>
                <a:uFill>
                  <a:noFill/>
                </a:uFill>
              </a:rPr>
              <a:t>Maximum </a:t>
            </a:r>
            <a:r>
              <a:rPr lang="de-DE" dirty="0" err="1">
                <a:solidFill>
                  <a:srgbClr val="EFEFEF"/>
                </a:solidFill>
                <a:uFill>
                  <a:noFill/>
                </a:uFill>
              </a:rPr>
              <a:t>false</a:t>
            </a:r>
            <a:r>
              <a:rPr lang="de-DE" dirty="0">
                <a:solidFill>
                  <a:srgbClr val="EFEFEF"/>
                </a:solidFill>
                <a:uFill>
                  <a:noFill/>
                </a:uFill>
              </a:rPr>
              <a:t> </a:t>
            </a:r>
            <a:r>
              <a:rPr lang="de-DE" dirty="0" err="1">
                <a:solidFill>
                  <a:srgbClr val="EFEFEF"/>
                </a:solidFill>
                <a:uFill>
                  <a:noFill/>
                </a:uFill>
              </a:rPr>
              <a:t>alarm</a:t>
            </a:r>
            <a:r>
              <a:rPr lang="de-DE" dirty="0">
                <a:solidFill>
                  <a:srgbClr val="EFEFEF"/>
                </a:solidFill>
                <a:uFill>
                  <a:noFill/>
                </a:uFill>
              </a:rPr>
              <a:t> rate </a:t>
            </a:r>
            <a:r>
              <a:rPr lang="de-DE" dirty="0" err="1">
                <a:solidFill>
                  <a:srgbClr val="EFEFEF"/>
                </a:solidFill>
                <a:uFill>
                  <a:noFill/>
                </a:uFill>
              </a:rPr>
              <a:t>of</a:t>
            </a:r>
            <a:r>
              <a:rPr lang="de-DE" dirty="0">
                <a:solidFill>
                  <a:srgbClr val="EFEFEF"/>
                </a:solidFill>
                <a:uFill>
                  <a:noFill/>
                </a:uFill>
              </a:rPr>
              <a:t> 30%</a:t>
            </a:r>
          </a:p>
          <a:p>
            <a:pPr marL="457200" lvl="0" indent="-298450" algn="l" rtl="0">
              <a:spcBef>
                <a:spcPts val="1600"/>
              </a:spcBef>
              <a:spcAft>
                <a:spcPts val="0"/>
              </a:spcAft>
              <a:buClr>
                <a:srgbClr val="EFEFEF"/>
              </a:buClr>
              <a:buSzPts val="1100"/>
              <a:buChar char="●"/>
            </a:pPr>
            <a:r>
              <a:rPr lang="de-DE" dirty="0">
                <a:solidFill>
                  <a:srgbClr val="EFEFEF"/>
                </a:solidFill>
                <a:uFill>
                  <a:noFill/>
                </a:uFill>
              </a:rPr>
              <a:t>1000 positive and 2000 negative </a:t>
            </a:r>
            <a:r>
              <a:rPr lang="de-DE" dirty="0" err="1">
                <a:solidFill>
                  <a:srgbClr val="EFEFEF"/>
                </a:solidFill>
                <a:uFill>
                  <a:noFill/>
                </a:uFill>
              </a:rPr>
              <a:t>examples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train only on main color channel and grayscale</a:t>
            </a:r>
            <a:endParaRPr lang="en" dirty="0">
              <a:solidFill>
                <a:srgbClr val="EFEFEF"/>
              </a:solidFill>
              <a:uFill>
                <a:noFill/>
              </a:uFill>
            </a:endParaRPr>
          </a:p>
          <a:p>
            <a:pPr marL="158750" lvl="0" indent="0" algn="l" rtl="0">
              <a:spcBef>
                <a:spcPts val="0"/>
              </a:spcBef>
              <a:spcAft>
                <a:spcPts val="0"/>
              </a:spcAft>
              <a:buClr>
                <a:srgbClr val="EFEFEF"/>
              </a:buClr>
              <a:buSzPts val="1100"/>
              <a:buNone/>
            </a:pPr>
            <a:endParaRPr lang="en" dirty="0">
              <a:solidFill>
                <a:srgbClr val="EFEFEF"/>
              </a:solidFill>
              <a:uFill>
                <a:noFill/>
              </a:uFill>
            </a:endParaRPr>
          </a:p>
        </p:txBody>
      </p:sp>
      <p:pic>
        <p:nvPicPr>
          <p:cNvPr id="3" name="Grafik 2" descr="Ein Bild, das Text, ClipArt enthält.&#10;&#10;Automatisch generierte Beschreibung">
            <a:extLst>
              <a:ext uri="{FF2B5EF4-FFF2-40B4-BE49-F238E27FC236}">
                <a16:creationId xmlns:a16="http://schemas.microsoft.com/office/drawing/2014/main" id="{94F99AE1-CCC8-4C7C-84B0-DC7FB62F310A}"/>
              </a:ext>
            </a:extLst>
          </p:cNvPr>
          <p:cNvPicPr>
            <a:picLocks noChangeAspect="1"/>
          </p:cNvPicPr>
          <p:nvPr/>
        </p:nvPicPr>
        <p:blipFill>
          <a:blip r:embed="rId5"/>
          <a:stretch>
            <a:fillRect/>
          </a:stretch>
        </p:blipFill>
        <p:spPr>
          <a:xfrm>
            <a:off x="360453" y="2135280"/>
            <a:ext cx="3796885" cy="1110840"/>
          </a:xfrm>
          <a:prstGeom prst="rect">
            <a:avLst/>
          </a:prstGeom>
        </p:spPr>
      </p:pic>
      <p:pic>
        <p:nvPicPr>
          <p:cNvPr id="2" name="Audio 1">
            <a:hlinkClick r:id="" action="ppaction://media"/>
            <a:extLst>
              <a:ext uri="{FF2B5EF4-FFF2-40B4-BE49-F238E27FC236}">
                <a16:creationId xmlns:a16="http://schemas.microsoft.com/office/drawing/2014/main" id="{B51F6AC6-D9B3-4B60-88BC-DB844B85EC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8" y="5188942"/>
            <a:ext cx="487362" cy="487362"/>
          </a:xfrm>
          <a:prstGeom prst="rect">
            <a:avLst/>
          </a:prstGeom>
        </p:spPr>
      </p:pic>
      <p:sp>
        <p:nvSpPr>
          <p:cNvPr id="6" name="Google Shape;1759;p45">
            <a:extLst>
              <a:ext uri="{FF2B5EF4-FFF2-40B4-BE49-F238E27FC236}">
                <a16:creationId xmlns:a16="http://schemas.microsoft.com/office/drawing/2014/main" id="{0D3C6AFA-CE87-418F-B9BE-B2BE63A621A7}"/>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7" name="Rechteck 8">
            <a:extLst>
              <a:ext uri="{FF2B5EF4-FFF2-40B4-BE49-F238E27FC236}">
                <a16:creationId xmlns:a16="http://schemas.microsoft.com/office/drawing/2014/main" id="{0A49D2DF-8CBB-44EF-A991-5A31C631AEBD}"/>
              </a:ext>
            </a:extLst>
          </p:cNvPr>
          <p:cNvSpPr/>
          <p:nvPr/>
        </p:nvSpPr>
        <p:spPr>
          <a:xfrm>
            <a:off x="2051919" y="693800"/>
            <a:ext cx="504016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3.1 TRAFFIC SIGN DETECTION USING VIOLA &amp; JONES</a:t>
            </a:r>
          </a:p>
        </p:txBody>
      </p:sp>
      <p:sp>
        <p:nvSpPr>
          <p:cNvPr id="8" name="Rechteck 9">
            <a:extLst>
              <a:ext uri="{FF2B5EF4-FFF2-40B4-BE49-F238E27FC236}">
                <a16:creationId xmlns:a16="http://schemas.microsoft.com/office/drawing/2014/main" id="{C6A33494-5144-4579-A742-CBB32ABC819C}"/>
              </a:ext>
            </a:extLst>
          </p:cNvPr>
          <p:cNvSpPr/>
          <p:nvPr/>
        </p:nvSpPr>
        <p:spPr>
          <a:xfrm>
            <a:off x="4518860" y="1106763"/>
            <a:ext cx="1212191"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TRAINING</a:t>
            </a:r>
            <a:endParaRPr lang="de-DE" b="1" dirty="0">
              <a:solidFill>
                <a:srgbClr val="EFEFEF"/>
              </a:solidFill>
              <a:uFill>
                <a:noFill/>
              </a:uFill>
            </a:endParaRPr>
          </a:p>
        </p:txBody>
      </p:sp>
    </p:spTree>
    <p:extLst>
      <p:ext uri="{BB962C8B-B14F-4D97-AF65-F5344CB8AC3E}">
        <p14:creationId xmlns:p14="http://schemas.microsoft.com/office/powerpoint/2010/main" val="1686257865"/>
      </p:ext>
    </p:extLst>
  </p:cSld>
  <p:clrMapOvr>
    <a:masterClrMapping/>
  </p:clrMapOvr>
  <mc:AlternateContent xmlns:mc="http://schemas.openxmlformats.org/markup-compatibility/2006" xmlns:p14="http://schemas.microsoft.com/office/powerpoint/2010/main">
    <mc:Choice Requires="p14">
      <p:transition spd="slow" p14:dur="2000" advTm="39205"/>
    </mc:Choice>
    <mc:Fallback xmlns="">
      <p:transition spd="slow" advTm="39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4572000" y="1811550"/>
            <a:ext cx="7704000" cy="3416400"/>
          </a:xfrm>
          <a:prstGeom prst="rect">
            <a:avLst/>
          </a:prstGeom>
          <a:noFill/>
        </p:spPr>
        <p:txBody>
          <a:bodyPr spcFirstLastPara="1" wrap="square" lIns="91425" tIns="91425" rIns="91425" bIns="91425" anchor="t" anchorCtr="0">
            <a:noAutofit/>
          </a:bodyPr>
          <a:lstStyle/>
          <a:p>
            <a:pPr marL="457200" lvl="0" indent="-298450" algn="l" rtl="0">
              <a:spcBef>
                <a:spcPts val="1600"/>
              </a:spcBef>
              <a:spcAft>
                <a:spcPts val="0"/>
              </a:spcAft>
              <a:buClr>
                <a:srgbClr val="EFEFEF"/>
              </a:buClr>
              <a:buSzPts val="1100"/>
              <a:buChar char="●"/>
            </a:pPr>
            <a:r>
              <a:rPr lang="de-DE" dirty="0">
                <a:solidFill>
                  <a:srgbClr val="EFEFEF"/>
                </a:solidFill>
                <a:uFill>
                  <a:noFill/>
                </a:uFill>
              </a:rPr>
              <a:t>Test dataset from GTSDB</a:t>
            </a:r>
          </a:p>
          <a:p>
            <a:pPr marL="457200" lvl="0" indent="-298450" algn="l" rtl="0">
              <a:spcBef>
                <a:spcPts val="1600"/>
              </a:spcBef>
              <a:spcAft>
                <a:spcPts val="0"/>
              </a:spcAft>
              <a:buClr>
                <a:srgbClr val="EFEFEF"/>
              </a:buClr>
              <a:buSzPts val="1100"/>
              <a:buChar char="●"/>
            </a:pPr>
            <a:r>
              <a:rPr lang="de-DE" dirty="0">
                <a:solidFill>
                  <a:srgbClr val="EFEFEF"/>
                </a:solidFill>
                <a:uFill>
                  <a:noFill/>
                </a:uFill>
              </a:rPr>
              <a:t>600 </a:t>
            </a:r>
            <a:r>
              <a:rPr lang="de-DE" dirty="0" err="1">
                <a:solidFill>
                  <a:srgbClr val="EFEFEF"/>
                </a:solidFill>
                <a:uFill>
                  <a:noFill/>
                </a:uFill>
              </a:rPr>
              <a:t>images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~1000 </a:t>
            </a:r>
            <a:r>
              <a:rPr lang="de-DE" dirty="0" err="1">
                <a:solidFill>
                  <a:srgbClr val="EFEFEF"/>
                </a:solidFill>
                <a:uFill>
                  <a:noFill/>
                </a:uFill>
              </a:rPr>
              <a:t>bounding</a:t>
            </a:r>
            <a:r>
              <a:rPr lang="de-DE" dirty="0">
                <a:solidFill>
                  <a:srgbClr val="EFEFEF"/>
                </a:solidFill>
                <a:uFill>
                  <a:noFill/>
                </a:uFill>
              </a:rPr>
              <a:t> </a:t>
            </a:r>
            <a:r>
              <a:rPr lang="de-DE" dirty="0" err="1">
                <a:solidFill>
                  <a:srgbClr val="EFEFEF"/>
                </a:solidFill>
                <a:uFill>
                  <a:noFill/>
                </a:uFill>
              </a:rPr>
              <a:t>boxes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blue circle gets better result on blue color channel </a:t>
            </a:r>
          </a:p>
          <a:p>
            <a:pPr marL="158750" lvl="0" indent="0" algn="l" rtl="0">
              <a:spcBef>
                <a:spcPts val="1600"/>
              </a:spcBef>
              <a:spcAft>
                <a:spcPts val="0"/>
              </a:spcAft>
              <a:buClr>
                <a:srgbClr val="EFEFEF"/>
              </a:buClr>
              <a:buSzPts val="1100"/>
              <a:buNone/>
            </a:pPr>
            <a:endParaRPr lang="en" dirty="0">
              <a:solidFill>
                <a:srgbClr val="EFEFEF"/>
              </a:solidFill>
              <a:uFill>
                <a:noFill/>
              </a:uFill>
            </a:endParaRPr>
          </a:p>
          <a:p>
            <a:pPr marL="158750" lvl="0" indent="0" algn="l" rtl="0">
              <a:spcBef>
                <a:spcPts val="0"/>
              </a:spcBef>
              <a:spcAft>
                <a:spcPts val="0"/>
              </a:spcAft>
              <a:buClr>
                <a:srgbClr val="EFEFEF"/>
              </a:buClr>
              <a:buSzPts val="1100"/>
              <a:buNone/>
            </a:pPr>
            <a:endParaRPr lang="en" dirty="0">
              <a:solidFill>
                <a:srgbClr val="EFEFEF"/>
              </a:solidFill>
              <a:uFill>
                <a:noFill/>
              </a:uFill>
            </a:endParaRPr>
          </a:p>
        </p:txBody>
      </p:sp>
      <p:pic>
        <p:nvPicPr>
          <p:cNvPr id="4" name="Grafik 3" descr="Ein Bild, das Tisch enthält.&#10;&#10;Automatisch generierte Beschreibung">
            <a:extLst>
              <a:ext uri="{FF2B5EF4-FFF2-40B4-BE49-F238E27FC236}">
                <a16:creationId xmlns:a16="http://schemas.microsoft.com/office/drawing/2014/main" id="{7EA5AF1F-5A21-47DD-944F-46C1E7383FB2}"/>
              </a:ext>
            </a:extLst>
          </p:cNvPr>
          <p:cNvPicPr>
            <a:picLocks noChangeAspect="1"/>
          </p:cNvPicPr>
          <p:nvPr/>
        </p:nvPicPr>
        <p:blipFill>
          <a:blip r:embed="rId5"/>
          <a:stretch>
            <a:fillRect/>
          </a:stretch>
        </p:blipFill>
        <p:spPr>
          <a:xfrm>
            <a:off x="1095426" y="1811550"/>
            <a:ext cx="3270834" cy="2200380"/>
          </a:xfrm>
          <a:prstGeom prst="rect">
            <a:avLst/>
          </a:prstGeom>
        </p:spPr>
      </p:pic>
      <p:pic>
        <p:nvPicPr>
          <p:cNvPr id="2" name="Audio 1">
            <a:hlinkClick r:id="" action="ppaction://media"/>
            <a:extLst>
              <a:ext uri="{FF2B5EF4-FFF2-40B4-BE49-F238E27FC236}">
                <a16:creationId xmlns:a16="http://schemas.microsoft.com/office/drawing/2014/main" id="{D9A18283-0C06-4016-97E5-836CED812F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8" y="5143500"/>
            <a:ext cx="487362" cy="487362"/>
          </a:xfrm>
          <a:prstGeom prst="rect">
            <a:avLst/>
          </a:prstGeom>
        </p:spPr>
      </p:pic>
      <p:sp>
        <p:nvSpPr>
          <p:cNvPr id="6" name="Google Shape;1759;p45">
            <a:extLst>
              <a:ext uri="{FF2B5EF4-FFF2-40B4-BE49-F238E27FC236}">
                <a16:creationId xmlns:a16="http://schemas.microsoft.com/office/drawing/2014/main" id="{EAF812FF-EFB2-446E-9165-9684F36050BF}"/>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7" name="Rechteck 8">
            <a:extLst>
              <a:ext uri="{FF2B5EF4-FFF2-40B4-BE49-F238E27FC236}">
                <a16:creationId xmlns:a16="http://schemas.microsoft.com/office/drawing/2014/main" id="{CBDA8CAC-7F9A-43DA-BAFF-C8577A429762}"/>
              </a:ext>
            </a:extLst>
          </p:cNvPr>
          <p:cNvSpPr/>
          <p:nvPr/>
        </p:nvSpPr>
        <p:spPr>
          <a:xfrm>
            <a:off x="2051919" y="693800"/>
            <a:ext cx="504016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3.1 TRAFFIC SIGN DETECTION USING VIOLA &amp; JONES</a:t>
            </a:r>
          </a:p>
        </p:txBody>
      </p:sp>
      <p:sp>
        <p:nvSpPr>
          <p:cNvPr id="8" name="Rechteck 9">
            <a:extLst>
              <a:ext uri="{FF2B5EF4-FFF2-40B4-BE49-F238E27FC236}">
                <a16:creationId xmlns:a16="http://schemas.microsoft.com/office/drawing/2014/main" id="{6EF05AD4-CD16-476C-97B7-E2C5D1A389AC}"/>
              </a:ext>
            </a:extLst>
          </p:cNvPr>
          <p:cNvSpPr/>
          <p:nvPr/>
        </p:nvSpPr>
        <p:spPr>
          <a:xfrm>
            <a:off x="4532112" y="1751703"/>
            <a:ext cx="1441420"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VALIDATION</a:t>
            </a:r>
            <a:endParaRPr lang="de-DE" b="1" dirty="0">
              <a:solidFill>
                <a:srgbClr val="EFEFEF"/>
              </a:solidFill>
              <a:uFill>
                <a:noFill/>
              </a:uFill>
            </a:endParaRPr>
          </a:p>
        </p:txBody>
      </p:sp>
    </p:spTree>
    <p:extLst>
      <p:ext uri="{BB962C8B-B14F-4D97-AF65-F5344CB8AC3E}">
        <p14:creationId xmlns:p14="http://schemas.microsoft.com/office/powerpoint/2010/main" val="889670461"/>
      </p:ext>
    </p:extLst>
  </p:cSld>
  <p:clrMapOvr>
    <a:masterClrMapping/>
  </p:clrMapOvr>
  <mc:AlternateContent xmlns:mc="http://schemas.openxmlformats.org/markup-compatibility/2006" xmlns:p14="http://schemas.microsoft.com/office/powerpoint/2010/main">
    <mc:Choice Requires="p14">
      <p:transition spd="slow" p14:dur="2000" advTm="22556"/>
    </mc:Choice>
    <mc:Fallback xmlns="">
      <p:transition spd="slow" advTm="22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6" name="Google Shape;166;p29"/>
          <p:cNvSpPr txBox="1">
            <a:spLocks noGrp="1"/>
          </p:cNvSpPr>
          <p:nvPr>
            <p:ph type="title" idx="5"/>
          </p:nvPr>
        </p:nvSpPr>
        <p:spPr>
          <a:xfrm>
            <a:off x="2416875" y="3460441"/>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ResNet18 </a:t>
            </a:r>
            <a:endParaRPr dirty="0"/>
          </a:p>
        </p:txBody>
      </p:sp>
      <p:cxnSp>
        <p:nvCxnSpPr>
          <p:cNvPr id="169" name="Google Shape;169;p29"/>
          <p:cNvCxnSpPr>
            <a:cxnSpLocks/>
          </p:cNvCxnSpPr>
          <p:nvPr/>
        </p:nvCxnSpPr>
        <p:spPr>
          <a:xfrm rot="10800000">
            <a:off x="4593149" y="3588943"/>
            <a:ext cx="0" cy="408600"/>
          </a:xfrm>
          <a:prstGeom prst="straightConnector1">
            <a:avLst/>
          </a:prstGeom>
          <a:noFill/>
          <a:ln w="19050" cap="flat" cmpd="sng">
            <a:solidFill>
              <a:srgbClr val="F3F3F3"/>
            </a:solidFill>
            <a:prstDash val="solid"/>
            <a:round/>
            <a:headEnd type="oval" w="med" len="med"/>
            <a:tailEnd type="oval" w="med" len="med"/>
          </a:ln>
        </p:spPr>
      </p:cxnSp>
      <p:pic>
        <p:nvPicPr>
          <p:cNvPr id="8" name="Grafik 7">
            <a:extLst>
              <a:ext uri="{FF2B5EF4-FFF2-40B4-BE49-F238E27FC236}">
                <a16:creationId xmlns:a16="http://schemas.microsoft.com/office/drawing/2014/main" id="{123AECA9-C8AB-4D30-97A4-0D9812426FCE}"/>
              </a:ext>
            </a:extLst>
          </p:cNvPr>
          <p:cNvPicPr>
            <a:picLocks noChangeAspect="1"/>
          </p:cNvPicPr>
          <p:nvPr/>
        </p:nvPicPr>
        <p:blipFill>
          <a:blip r:embed="rId5"/>
          <a:stretch>
            <a:fillRect/>
          </a:stretch>
        </p:blipFill>
        <p:spPr>
          <a:xfrm>
            <a:off x="2163899" y="1449870"/>
            <a:ext cx="4816202" cy="1622124"/>
          </a:xfrm>
          <a:prstGeom prst="rect">
            <a:avLst/>
          </a:prstGeom>
        </p:spPr>
      </p:pic>
      <p:sp>
        <p:nvSpPr>
          <p:cNvPr id="22" name="Google Shape;166;p29">
            <a:extLst>
              <a:ext uri="{FF2B5EF4-FFF2-40B4-BE49-F238E27FC236}">
                <a16:creationId xmlns:a16="http://schemas.microsoft.com/office/drawing/2014/main" id="{0F866D61-6639-406D-A19D-44846E11E263}"/>
              </a:ext>
            </a:extLst>
          </p:cNvPr>
          <p:cNvSpPr txBox="1">
            <a:spLocks/>
          </p:cNvSpPr>
          <p:nvPr/>
        </p:nvSpPr>
        <p:spPr>
          <a:xfrm>
            <a:off x="2416875" y="3448693"/>
            <a:ext cx="15393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de-DE" dirty="0"/>
              <a:t>ResNet18 </a:t>
            </a:r>
          </a:p>
        </p:txBody>
      </p:sp>
      <p:sp>
        <p:nvSpPr>
          <p:cNvPr id="23" name="Google Shape;166;p29">
            <a:extLst>
              <a:ext uri="{FF2B5EF4-FFF2-40B4-BE49-F238E27FC236}">
                <a16:creationId xmlns:a16="http://schemas.microsoft.com/office/drawing/2014/main" id="{AC97F8EE-BBBE-459B-91DC-FB10A21F5513}"/>
              </a:ext>
            </a:extLst>
          </p:cNvPr>
          <p:cNvSpPr txBox="1">
            <a:spLocks/>
          </p:cNvSpPr>
          <p:nvPr/>
        </p:nvSpPr>
        <p:spPr>
          <a:xfrm>
            <a:off x="5094375" y="3448693"/>
            <a:ext cx="15393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de-DE" dirty="0"/>
              <a:t>Concept</a:t>
            </a:r>
          </a:p>
          <a:p>
            <a:r>
              <a:rPr lang="de-DE" dirty="0" err="1"/>
              <a:t>Whitening</a:t>
            </a:r>
            <a:r>
              <a:rPr lang="de-DE" dirty="0"/>
              <a:t> </a:t>
            </a:r>
          </a:p>
        </p:txBody>
      </p:sp>
      <p:pic>
        <p:nvPicPr>
          <p:cNvPr id="2" name="Audio 1">
            <a:hlinkClick r:id="" action="ppaction://media"/>
            <a:extLst>
              <a:ext uri="{FF2B5EF4-FFF2-40B4-BE49-F238E27FC236}">
                <a16:creationId xmlns:a16="http://schemas.microsoft.com/office/drawing/2014/main" id="{A1CD233F-7507-410F-96B1-97F8EBE3E9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8" y="5143500"/>
            <a:ext cx="487362" cy="487362"/>
          </a:xfrm>
          <a:prstGeom prst="rect">
            <a:avLst/>
          </a:prstGeom>
        </p:spPr>
      </p:pic>
      <p:sp>
        <p:nvSpPr>
          <p:cNvPr id="9" name="Google Shape;1759;p45">
            <a:extLst>
              <a:ext uri="{FF2B5EF4-FFF2-40B4-BE49-F238E27FC236}">
                <a16:creationId xmlns:a16="http://schemas.microsoft.com/office/drawing/2014/main" id="{AE183557-CE9D-4174-99DD-65E9B968D442}"/>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10" name="Rechteck 8">
            <a:extLst>
              <a:ext uri="{FF2B5EF4-FFF2-40B4-BE49-F238E27FC236}">
                <a16:creationId xmlns:a16="http://schemas.microsoft.com/office/drawing/2014/main" id="{835BC2BD-8052-4957-A22D-122F047362C2}"/>
              </a:ext>
            </a:extLst>
          </p:cNvPr>
          <p:cNvSpPr/>
          <p:nvPr/>
        </p:nvSpPr>
        <p:spPr>
          <a:xfrm>
            <a:off x="2866553" y="697930"/>
            <a:ext cx="3453189"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3.2 TRAFFIC SIGN CLASSIFICATION</a:t>
            </a:r>
          </a:p>
        </p:txBody>
      </p:sp>
    </p:spTree>
    <p:extLst>
      <p:ext uri="{BB962C8B-B14F-4D97-AF65-F5344CB8AC3E}">
        <p14:creationId xmlns:p14="http://schemas.microsoft.com/office/powerpoint/2010/main" val="1308491470"/>
      </p:ext>
    </p:extLst>
  </p:cSld>
  <p:clrMapOvr>
    <a:masterClrMapping/>
  </p:clrMapOvr>
  <mc:AlternateContent xmlns:mc="http://schemas.openxmlformats.org/markup-compatibility/2006" xmlns:p14="http://schemas.microsoft.com/office/powerpoint/2010/main">
    <mc:Choice Requires="p14">
      <p:transition spd="slow" p14:dur="2000" advTm="13431"/>
    </mc:Choice>
    <mc:Fallback xmlns="">
      <p:transition spd="slow" advTm="13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4862529" y="1110538"/>
            <a:ext cx="7704000" cy="3695215"/>
          </a:xfrm>
          <a:prstGeom prst="rect">
            <a:avLst/>
          </a:prstGeom>
          <a:noFill/>
        </p:spPr>
        <p:txBody>
          <a:bodyPr spcFirstLastPara="1" wrap="square" lIns="91425" tIns="91425" rIns="91425" bIns="91425" anchor="t" anchorCtr="0">
            <a:noAutofit/>
          </a:bodyPr>
          <a:lstStyle/>
          <a:p>
            <a:pPr marL="158750" lvl="0" indent="0" algn="l" rtl="0">
              <a:spcBef>
                <a:spcPts val="1600"/>
              </a:spcBef>
              <a:spcAft>
                <a:spcPts val="0"/>
              </a:spcAft>
              <a:buClr>
                <a:srgbClr val="EFEFEF"/>
              </a:buClr>
              <a:buSzPts val="1100"/>
              <a:buNone/>
            </a:pP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German Traffic </a:t>
            </a:r>
            <a:r>
              <a:rPr lang="de-DE" dirty="0" err="1">
                <a:solidFill>
                  <a:srgbClr val="EFEFEF"/>
                </a:solidFill>
                <a:uFill>
                  <a:noFill/>
                </a:uFill>
              </a:rPr>
              <a:t>signs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50.000 </a:t>
            </a:r>
            <a:r>
              <a:rPr lang="de-DE" dirty="0" err="1">
                <a:solidFill>
                  <a:srgbClr val="EFEFEF"/>
                </a:solidFill>
                <a:uFill>
                  <a:noFill/>
                </a:uFill>
              </a:rPr>
              <a:t>collected</a:t>
            </a:r>
            <a:r>
              <a:rPr lang="de-DE" dirty="0">
                <a:solidFill>
                  <a:srgbClr val="EFEFEF"/>
                </a:solidFill>
                <a:uFill>
                  <a:noFill/>
                </a:uFill>
              </a:rPr>
              <a:t> </a:t>
            </a:r>
            <a:r>
              <a:rPr lang="de-DE" dirty="0" err="1">
                <a:solidFill>
                  <a:srgbClr val="EFEFEF"/>
                </a:solidFill>
                <a:uFill>
                  <a:noFill/>
                </a:uFill>
              </a:rPr>
              <a:t>images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43 </a:t>
            </a:r>
            <a:r>
              <a:rPr lang="de-DE" dirty="0" err="1">
                <a:solidFill>
                  <a:srgbClr val="EFEFEF"/>
                </a:solidFill>
                <a:uFill>
                  <a:noFill/>
                </a:uFill>
              </a:rPr>
              <a:t>classes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Different weather conditions and illumination</a:t>
            </a:r>
          </a:p>
          <a:p>
            <a:pPr marL="457200" lvl="0" indent="-298450" algn="l" rtl="0">
              <a:spcBef>
                <a:spcPts val="1600"/>
              </a:spcBef>
              <a:spcAft>
                <a:spcPts val="0"/>
              </a:spcAft>
              <a:buClr>
                <a:srgbClr val="EFEFEF"/>
              </a:buClr>
              <a:buSzPts val="1100"/>
              <a:buChar char="●"/>
            </a:pPr>
            <a:r>
              <a:rPr lang="de-DE" dirty="0">
                <a:solidFill>
                  <a:srgbClr val="EFEFEF"/>
                </a:solidFill>
                <a:uFill>
                  <a:noFill/>
                </a:uFill>
              </a:rPr>
              <a:t>Variations of distance, partial occlusion and rotation</a:t>
            </a:r>
          </a:p>
          <a:p>
            <a:pPr marL="457200" lvl="0" indent="-298450" algn="l" rtl="0">
              <a:spcBef>
                <a:spcPts val="1600"/>
              </a:spcBef>
              <a:spcAft>
                <a:spcPts val="0"/>
              </a:spcAft>
              <a:buClr>
                <a:srgbClr val="EFEFEF"/>
              </a:buClr>
              <a:buSzPts val="1100"/>
              <a:buChar char="●"/>
            </a:pPr>
            <a:r>
              <a:rPr lang="de-DE" dirty="0">
                <a:solidFill>
                  <a:srgbClr val="EFEFEF"/>
                </a:solidFill>
                <a:uFill>
                  <a:noFill/>
                </a:uFill>
              </a:rPr>
              <a:t>12.500 </a:t>
            </a:r>
            <a:r>
              <a:rPr lang="de-DE" dirty="0" err="1">
                <a:solidFill>
                  <a:srgbClr val="EFEFEF"/>
                </a:solidFill>
                <a:uFill>
                  <a:noFill/>
                </a:uFill>
              </a:rPr>
              <a:t>images</a:t>
            </a:r>
            <a:r>
              <a:rPr lang="de-DE" dirty="0">
                <a:solidFill>
                  <a:srgbClr val="EFEFEF"/>
                </a:solidFill>
                <a:uFill>
                  <a:noFill/>
                </a:uFill>
              </a:rPr>
              <a:t> in </a:t>
            </a:r>
            <a:r>
              <a:rPr lang="de-DE" dirty="0" err="1">
                <a:solidFill>
                  <a:srgbClr val="EFEFEF"/>
                </a:solidFill>
                <a:uFill>
                  <a:noFill/>
                </a:uFill>
              </a:rPr>
              <a:t>testset</a:t>
            </a:r>
            <a:endParaRPr lang="de-DE" dirty="0">
              <a:solidFill>
                <a:srgbClr val="EFEFEF"/>
              </a:solidFill>
              <a:uFill>
                <a:noFill/>
              </a:uFill>
            </a:endParaRPr>
          </a:p>
          <a:p>
            <a:pPr marL="158750" lvl="0" indent="0" algn="l" rtl="0">
              <a:spcBef>
                <a:spcPts val="1600"/>
              </a:spcBef>
              <a:spcAft>
                <a:spcPts val="0"/>
              </a:spcAft>
              <a:buClr>
                <a:srgbClr val="EFEFEF"/>
              </a:buClr>
              <a:buSzPts val="1100"/>
              <a:buNone/>
            </a:pPr>
            <a:endParaRPr lang="de-DE" dirty="0">
              <a:solidFill>
                <a:srgbClr val="EFEFEF"/>
              </a:solidFill>
              <a:uFill>
                <a:noFill/>
              </a:uFill>
            </a:endParaRPr>
          </a:p>
        </p:txBody>
      </p:sp>
      <p:pic>
        <p:nvPicPr>
          <p:cNvPr id="4" name="Grafik 3">
            <a:extLst>
              <a:ext uri="{FF2B5EF4-FFF2-40B4-BE49-F238E27FC236}">
                <a16:creationId xmlns:a16="http://schemas.microsoft.com/office/drawing/2014/main" id="{8BB35824-E60D-4F72-8AC9-53BB4AF03749}"/>
              </a:ext>
            </a:extLst>
          </p:cNvPr>
          <p:cNvPicPr>
            <a:picLocks noChangeAspect="1"/>
          </p:cNvPicPr>
          <p:nvPr/>
        </p:nvPicPr>
        <p:blipFill>
          <a:blip r:embed="rId5"/>
          <a:stretch>
            <a:fillRect/>
          </a:stretch>
        </p:blipFill>
        <p:spPr>
          <a:xfrm>
            <a:off x="193034" y="2085040"/>
            <a:ext cx="4760935" cy="1746210"/>
          </a:xfrm>
          <a:prstGeom prst="rect">
            <a:avLst/>
          </a:prstGeom>
        </p:spPr>
      </p:pic>
      <p:pic>
        <p:nvPicPr>
          <p:cNvPr id="6" name="Audio 5">
            <a:hlinkClick r:id="" action="ppaction://media"/>
            <a:extLst>
              <a:ext uri="{FF2B5EF4-FFF2-40B4-BE49-F238E27FC236}">
                <a16:creationId xmlns:a16="http://schemas.microsoft.com/office/drawing/2014/main" id="{434B4F79-5F28-45B0-94D7-523D313270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8" y="5188941"/>
            <a:ext cx="487362" cy="487362"/>
          </a:xfrm>
          <a:prstGeom prst="rect">
            <a:avLst/>
          </a:prstGeom>
        </p:spPr>
      </p:pic>
      <p:sp>
        <p:nvSpPr>
          <p:cNvPr id="7" name="Google Shape;1759;p45">
            <a:extLst>
              <a:ext uri="{FF2B5EF4-FFF2-40B4-BE49-F238E27FC236}">
                <a16:creationId xmlns:a16="http://schemas.microsoft.com/office/drawing/2014/main" id="{C1871025-113D-4B39-9880-A253B148693A}"/>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8" name="Rechteck 8">
            <a:extLst>
              <a:ext uri="{FF2B5EF4-FFF2-40B4-BE49-F238E27FC236}">
                <a16:creationId xmlns:a16="http://schemas.microsoft.com/office/drawing/2014/main" id="{67C21953-A360-4549-BA3D-1B51C62AF109}"/>
              </a:ext>
            </a:extLst>
          </p:cNvPr>
          <p:cNvSpPr/>
          <p:nvPr/>
        </p:nvSpPr>
        <p:spPr>
          <a:xfrm>
            <a:off x="2866553" y="697930"/>
            <a:ext cx="3453189"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3.2 TRAFFIC SIGN CLASSIFICATION</a:t>
            </a:r>
          </a:p>
        </p:txBody>
      </p:sp>
      <p:sp>
        <p:nvSpPr>
          <p:cNvPr id="9" name="Rechteck 9">
            <a:extLst>
              <a:ext uri="{FF2B5EF4-FFF2-40B4-BE49-F238E27FC236}">
                <a16:creationId xmlns:a16="http://schemas.microsoft.com/office/drawing/2014/main" id="{8BDA651D-42A2-41F5-9BFE-8B5C066F2BC6}"/>
              </a:ext>
            </a:extLst>
          </p:cNvPr>
          <p:cNvSpPr/>
          <p:nvPr/>
        </p:nvSpPr>
        <p:spPr>
          <a:xfrm>
            <a:off x="4819243" y="1457513"/>
            <a:ext cx="1980029"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DATASET - GTSRB</a:t>
            </a:r>
            <a:endParaRPr lang="de-DE" b="1" dirty="0">
              <a:solidFill>
                <a:srgbClr val="EFEFEF"/>
              </a:solidFill>
              <a:uFill>
                <a:noFill/>
              </a:uFill>
            </a:endParaRPr>
          </a:p>
        </p:txBody>
      </p:sp>
    </p:spTree>
    <p:extLst>
      <p:ext uri="{BB962C8B-B14F-4D97-AF65-F5344CB8AC3E}">
        <p14:creationId xmlns:p14="http://schemas.microsoft.com/office/powerpoint/2010/main" val="1530330191"/>
      </p:ext>
    </p:extLst>
  </p:cSld>
  <p:clrMapOvr>
    <a:masterClrMapping/>
  </p:clrMapOvr>
  <mc:AlternateContent xmlns:mc="http://schemas.openxmlformats.org/markup-compatibility/2006" xmlns:p14="http://schemas.microsoft.com/office/powerpoint/2010/main">
    <mc:Choice Requires="p14">
      <p:transition spd="slow" p14:dur="2000" advTm="44556"/>
    </mc:Choice>
    <mc:Fallback xmlns="">
      <p:transition spd="slow" advTm="44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93C500F-8EAB-4AB1-9010-2D16B030B8BE}"/>
              </a:ext>
            </a:extLst>
          </p:cNvPr>
          <p:cNvPicPr>
            <a:picLocks noChangeAspect="1"/>
          </p:cNvPicPr>
          <p:nvPr/>
        </p:nvPicPr>
        <p:blipFill>
          <a:blip r:embed="rId4"/>
          <a:stretch>
            <a:fillRect/>
          </a:stretch>
        </p:blipFill>
        <p:spPr>
          <a:xfrm>
            <a:off x="1669642" y="2413157"/>
            <a:ext cx="5804715" cy="2282514"/>
          </a:xfrm>
          <a:prstGeom prst="rect">
            <a:avLst/>
          </a:prstGeom>
        </p:spPr>
      </p:pic>
      <p:sp>
        <p:nvSpPr>
          <p:cNvPr id="11" name="Google Shape;1799;p48">
            <a:extLst>
              <a:ext uri="{FF2B5EF4-FFF2-40B4-BE49-F238E27FC236}">
                <a16:creationId xmlns:a16="http://schemas.microsoft.com/office/drawing/2014/main" id="{8BFBEB35-3B2B-43F2-83D5-81602E587C9E}"/>
              </a:ext>
            </a:extLst>
          </p:cNvPr>
          <p:cNvSpPr txBox="1">
            <a:spLocks noGrp="1"/>
          </p:cNvSpPr>
          <p:nvPr>
            <p:ph type="body" idx="1"/>
          </p:nvPr>
        </p:nvSpPr>
        <p:spPr>
          <a:xfrm>
            <a:off x="484839" y="718457"/>
            <a:ext cx="7704000" cy="3486583"/>
          </a:xfrm>
          <a:prstGeom prst="rect">
            <a:avLst/>
          </a:prstGeom>
          <a:noFill/>
        </p:spPr>
        <p:txBody>
          <a:bodyPr spcFirstLastPara="1" wrap="square" lIns="91425" tIns="91425" rIns="91425" bIns="91425" anchor="t" anchorCtr="0">
            <a:noAutofit/>
          </a:bodyPr>
          <a:lstStyle/>
          <a:p>
            <a:pPr marL="158750" lvl="0" indent="0" algn="l" rtl="0">
              <a:spcBef>
                <a:spcPts val="1600"/>
              </a:spcBef>
              <a:spcAft>
                <a:spcPts val="0"/>
              </a:spcAft>
              <a:buClr>
                <a:srgbClr val="EFEFEF"/>
              </a:buClr>
              <a:buSzPts val="1100"/>
              <a:buNone/>
            </a:pP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err="1">
                <a:solidFill>
                  <a:srgbClr val="EFEFEF"/>
                </a:solidFill>
                <a:uFill>
                  <a:noFill/>
                </a:uFill>
              </a:rPr>
              <a:t>Choose</a:t>
            </a:r>
            <a:r>
              <a:rPr lang="de-DE" dirty="0">
                <a:solidFill>
                  <a:srgbClr val="EFEFEF"/>
                </a:solidFill>
                <a:uFill>
                  <a:noFill/>
                </a:uFill>
              </a:rPr>
              <a:t> 1000 </a:t>
            </a:r>
            <a:r>
              <a:rPr lang="de-DE" dirty="0" err="1">
                <a:solidFill>
                  <a:srgbClr val="EFEFEF"/>
                </a:solidFill>
                <a:uFill>
                  <a:noFill/>
                </a:uFill>
              </a:rPr>
              <a:t>random</a:t>
            </a:r>
            <a:r>
              <a:rPr lang="de-DE" dirty="0">
                <a:solidFill>
                  <a:srgbClr val="EFEFEF"/>
                </a:solidFill>
                <a:uFill>
                  <a:noFill/>
                </a:uFill>
              </a:rPr>
              <a:t> </a:t>
            </a:r>
            <a:r>
              <a:rPr lang="de-DE" dirty="0" err="1">
                <a:solidFill>
                  <a:srgbClr val="EFEFEF"/>
                </a:solidFill>
                <a:uFill>
                  <a:noFill/>
                </a:uFill>
              </a:rPr>
              <a:t>images</a:t>
            </a:r>
            <a:r>
              <a:rPr lang="de-DE" dirty="0">
                <a:solidFill>
                  <a:srgbClr val="EFEFEF"/>
                </a:solidFill>
                <a:uFill>
                  <a:noFill/>
                </a:uFill>
              </a:rPr>
              <a:t> </a:t>
            </a:r>
            <a:r>
              <a:rPr lang="de-DE" dirty="0" err="1">
                <a:solidFill>
                  <a:srgbClr val="EFEFEF"/>
                </a:solidFill>
                <a:uFill>
                  <a:noFill/>
                </a:uFill>
              </a:rPr>
              <a:t>of</a:t>
            </a:r>
            <a:r>
              <a:rPr lang="de-DE" dirty="0">
                <a:solidFill>
                  <a:srgbClr val="EFEFEF"/>
                </a:solidFill>
                <a:uFill>
                  <a:noFill/>
                </a:uFill>
              </a:rPr>
              <a:t> </a:t>
            </a:r>
            <a:r>
              <a:rPr lang="de-DE" dirty="0" err="1">
                <a:solidFill>
                  <a:srgbClr val="EFEFEF"/>
                </a:solidFill>
                <a:uFill>
                  <a:noFill/>
                </a:uFill>
              </a:rPr>
              <a:t>each</a:t>
            </a:r>
            <a:r>
              <a:rPr lang="de-DE" dirty="0">
                <a:solidFill>
                  <a:srgbClr val="EFEFEF"/>
                </a:solidFill>
                <a:uFill>
                  <a:noFill/>
                </a:uFill>
              </a:rPr>
              <a:t> </a:t>
            </a:r>
            <a:r>
              <a:rPr lang="de-DE" dirty="0" err="1">
                <a:solidFill>
                  <a:srgbClr val="EFEFEF"/>
                </a:solidFill>
                <a:uFill>
                  <a:noFill/>
                </a:uFill>
              </a:rPr>
              <a:t>class</a:t>
            </a:r>
            <a:r>
              <a:rPr lang="de-DE" dirty="0">
                <a:solidFill>
                  <a:srgbClr val="EFEFEF"/>
                </a:solidFill>
                <a:uFill>
                  <a:noFill/>
                </a:uFill>
              </a:rPr>
              <a:t> </a:t>
            </a:r>
            <a:r>
              <a:rPr lang="de-DE" dirty="0" err="1">
                <a:solidFill>
                  <a:srgbClr val="EFEFEF"/>
                </a:solidFill>
                <a:uFill>
                  <a:noFill/>
                </a:uFill>
              </a:rPr>
              <a:t>with</a:t>
            </a:r>
            <a:r>
              <a:rPr lang="de-DE" dirty="0">
                <a:solidFill>
                  <a:srgbClr val="EFEFEF"/>
                </a:solidFill>
                <a:uFill>
                  <a:noFill/>
                </a:uFill>
              </a:rPr>
              <a:t> at least 1000 </a:t>
            </a:r>
            <a:r>
              <a:rPr lang="de-DE" dirty="0" err="1">
                <a:solidFill>
                  <a:srgbClr val="EFEFEF"/>
                </a:solidFill>
                <a:uFill>
                  <a:noFill/>
                </a:uFill>
              </a:rPr>
              <a:t>images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Add for each image of a class with less than 1000 images an additional rotated version with angle between [-20, 20] </a:t>
            </a:r>
          </a:p>
        </p:txBody>
      </p:sp>
      <p:pic>
        <p:nvPicPr>
          <p:cNvPr id="2" name="Audio 1">
            <a:hlinkClick r:id="" action="ppaction://media"/>
            <a:extLst>
              <a:ext uri="{FF2B5EF4-FFF2-40B4-BE49-F238E27FC236}">
                <a16:creationId xmlns:a16="http://schemas.microsoft.com/office/drawing/2014/main" id="{7B170AA4-7419-4150-8789-AF5643C68A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6638" y="5143500"/>
            <a:ext cx="487362" cy="487362"/>
          </a:xfrm>
          <a:prstGeom prst="rect">
            <a:avLst/>
          </a:prstGeom>
        </p:spPr>
      </p:pic>
      <p:sp>
        <p:nvSpPr>
          <p:cNvPr id="9" name="Google Shape;1759;p45">
            <a:extLst>
              <a:ext uri="{FF2B5EF4-FFF2-40B4-BE49-F238E27FC236}">
                <a16:creationId xmlns:a16="http://schemas.microsoft.com/office/drawing/2014/main" id="{E0F45F1E-19B7-4FC5-AA28-7C7DB5B25D7F}"/>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10" name="Rechteck 8">
            <a:extLst>
              <a:ext uri="{FF2B5EF4-FFF2-40B4-BE49-F238E27FC236}">
                <a16:creationId xmlns:a16="http://schemas.microsoft.com/office/drawing/2014/main" id="{74327413-47C7-4B39-B702-3492A63B7FFB}"/>
              </a:ext>
            </a:extLst>
          </p:cNvPr>
          <p:cNvSpPr/>
          <p:nvPr/>
        </p:nvSpPr>
        <p:spPr>
          <a:xfrm>
            <a:off x="2866553" y="697930"/>
            <a:ext cx="3453189"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3.2 TRAFFIC SIGN CLASSIFICATION</a:t>
            </a:r>
          </a:p>
        </p:txBody>
      </p:sp>
      <p:sp>
        <p:nvSpPr>
          <p:cNvPr id="12" name="Rechteck 9">
            <a:extLst>
              <a:ext uri="{FF2B5EF4-FFF2-40B4-BE49-F238E27FC236}">
                <a16:creationId xmlns:a16="http://schemas.microsoft.com/office/drawing/2014/main" id="{F0544AF2-801E-4B0B-975D-4DA77C371737}"/>
              </a:ext>
            </a:extLst>
          </p:cNvPr>
          <p:cNvSpPr/>
          <p:nvPr/>
        </p:nvSpPr>
        <p:spPr>
          <a:xfrm>
            <a:off x="484839" y="1134140"/>
            <a:ext cx="2462534"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DATA PREPROCESSING</a:t>
            </a:r>
            <a:endParaRPr lang="de-DE" b="1" dirty="0">
              <a:solidFill>
                <a:srgbClr val="EFEFEF"/>
              </a:solidFill>
              <a:uFill>
                <a:noFill/>
              </a:uFill>
            </a:endParaRPr>
          </a:p>
        </p:txBody>
      </p:sp>
    </p:spTree>
    <p:extLst>
      <p:ext uri="{BB962C8B-B14F-4D97-AF65-F5344CB8AC3E}">
        <p14:creationId xmlns:p14="http://schemas.microsoft.com/office/powerpoint/2010/main" val="3122113803"/>
      </p:ext>
    </p:extLst>
  </p:cSld>
  <p:clrMapOvr>
    <a:masterClrMapping/>
  </p:clrMapOvr>
  <mc:AlternateContent xmlns:mc="http://schemas.openxmlformats.org/markup-compatibility/2006" xmlns:p14="http://schemas.microsoft.com/office/powerpoint/2010/main">
    <mc:Choice Requires="p14">
      <p:transition spd="slow" p14:dur="2000" advTm="24551"/>
    </mc:Choice>
    <mc:Fallback xmlns="">
      <p:transition spd="slow" advTm="24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9"/>
          <p:cNvSpPr txBox="1">
            <a:spLocks noGrp="1"/>
          </p:cNvSpPr>
          <p:nvPr>
            <p:ph type="subTitle" idx="1"/>
          </p:nvPr>
        </p:nvSpPr>
        <p:spPr>
          <a:xfrm>
            <a:off x="-87250"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rgbClr val="F3F3F3"/>
                </a:solidFill>
              </a:rPr>
              <a:t>1000 images from negatives of object detection dataset</a:t>
            </a:r>
            <a:endParaRPr dirty="0">
              <a:solidFill>
                <a:srgbClr val="F3F3F3"/>
              </a:solidFill>
            </a:endParaRPr>
          </a:p>
        </p:txBody>
      </p:sp>
      <p:sp>
        <p:nvSpPr>
          <p:cNvPr id="162" name="Google Shape;162;p29"/>
          <p:cNvSpPr txBox="1">
            <a:spLocks noGrp="1"/>
          </p:cNvSpPr>
          <p:nvPr>
            <p:ph type="subTitle" idx="2"/>
          </p:nvPr>
        </p:nvSpPr>
        <p:spPr>
          <a:xfrm>
            <a:off x="2640534"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chemeClr val="lt2"/>
                </a:solidFill>
              </a:rPr>
              <a:t>1e-2</a:t>
            </a:r>
            <a:endParaRPr dirty="0"/>
          </a:p>
        </p:txBody>
      </p:sp>
      <p:sp>
        <p:nvSpPr>
          <p:cNvPr id="163" name="Google Shape;163;p29"/>
          <p:cNvSpPr txBox="1">
            <a:spLocks noGrp="1"/>
          </p:cNvSpPr>
          <p:nvPr>
            <p:ph type="subTitle" idx="3"/>
          </p:nvPr>
        </p:nvSpPr>
        <p:spPr>
          <a:xfrm>
            <a:off x="1305206"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10</a:t>
            </a:r>
            <a:endParaRPr dirty="0">
              <a:solidFill>
                <a:srgbClr val="F3F3F3"/>
              </a:solidFill>
            </a:endParaRPr>
          </a:p>
        </p:txBody>
      </p:sp>
      <p:sp>
        <p:nvSpPr>
          <p:cNvPr id="164" name="Google Shape;164;p29"/>
          <p:cNvSpPr txBox="1">
            <a:spLocks noGrp="1"/>
          </p:cNvSpPr>
          <p:nvPr>
            <p:ph type="title"/>
          </p:nvPr>
        </p:nvSpPr>
        <p:spPr>
          <a:xfrm>
            <a:off x="43087" y="3436575"/>
            <a:ext cx="1799975"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Background Class</a:t>
            </a:r>
            <a:endParaRPr dirty="0"/>
          </a:p>
        </p:txBody>
      </p:sp>
      <p:sp>
        <p:nvSpPr>
          <p:cNvPr id="165" name="Google Shape;165;p29"/>
          <p:cNvSpPr txBox="1">
            <a:spLocks noGrp="1"/>
          </p:cNvSpPr>
          <p:nvPr>
            <p:ph type="title" idx="4"/>
          </p:nvPr>
        </p:nvSpPr>
        <p:spPr>
          <a:xfrm>
            <a:off x="2901234"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de-DE" dirty="0"/>
              <a:t>L</a:t>
            </a:r>
            <a:r>
              <a:rPr lang="en" dirty="0"/>
              <a:t>earning Rate</a:t>
            </a:r>
            <a:endParaRPr dirty="0"/>
          </a:p>
        </p:txBody>
      </p:sp>
      <p:sp>
        <p:nvSpPr>
          <p:cNvPr id="166" name="Google Shape;166;p29"/>
          <p:cNvSpPr txBox="1">
            <a:spLocks noGrp="1"/>
          </p:cNvSpPr>
          <p:nvPr>
            <p:ph type="title" idx="5"/>
          </p:nvPr>
        </p:nvSpPr>
        <p:spPr>
          <a:xfrm>
            <a:off x="1587338"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Epochs</a:t>
            </a:r>
            <a:endParaRPr dirty="0"/>
          </a:p>
        </p:txBody>
      </p:sp>
      <p:cxnSp>
        <p:nvCxnSpPr>
          <p:cNvPr id="167" name="Google Shape;167;p29"/>
          <p:cNvCxnSpPr>
            <a:cxnSpLocks/>
          </p:cNvCxnSpPr>
          <p:nvPr/>
        </p:nvCxnSpPr>
        <p:spPr>
          <a:xfrm flipH="1">
            <a:off x="878779" y="3027925"/>
            <a:ext cx="25" cy="408650"/>
          </a:xfrm>
          <a:prstGeom prst="straightConnector1">
            <a:avLst/>
          </a:prstGeom>
          <a:noFill/>
          <a:ln w="19050" cap="flat" cmpd="sng">
            <a:solidFill>
              <a:srgbClr val="F3F3F3"/>
            </a:solidFill>
            <a:prstDash val="solid"/>
            <a:round/>
            <a:headEnd type="oval" w="med" len="med"/>
            <a:tailEnd type="oval" w="med" len="med"/>
          </a:ln>
        </p:spPr>
      </p:cxnSp>
      <p:cxnSp>
        <p:nvCxnSpPr>
          <p:cNvPr id="168" name="Google Shape;168;p29"/>
          <p:cNvCxnSpPr>
            <a:cxnSpLocks/>
          </p:cNvCxnSpPr>
          <p:nvPr/>
        </p:nvCxnSpPr>
        <p:spPr>
          <a:xfrm rot="10800000">
            <a:off x="2335556" y="3027975"/>
            <a:ext cx="0" cy="408600"/>
          </a:xfrm>
          <a:prstGeom prst="straightConnector1">
            <a:avLst/>
          </a:prstGeom>
          <a:noFill/>
          <a:ln w="19050" cap="flat" cmpd="sng">
            <a:solidFill>
              <a:srgbClr val="F3F3F3"/>
            </a:solidFill>
            <a:prstDash val="solid"/>
            <a:round/>
            <a:headEnd type="oval" w="med" len="med"/>
            <a:tailEnd type="oval" w="med" len="med"/>
          </a:ln>
        </p:spPr>
      </p:cxnSp>
      <p:cxnSp>
        <p:nvCxnSpPr>
          <p:cNvPr id="169" name="Google Shape;169;p29"/>
          <p:cNvCxnSpPr>
            <a:stCxn id="165" idx="0"/>
            <a:endCxn id="162" idx="2"/>
          </p:cNvCxnSpPr>
          <p:nvPr/>
        </p:nvCxnSpPr>
        <p:spPr>
          <a:xfrm rot="10800000">
            <a:off x="3670884" y="3027975"/>
            <a:ext cx="0" cy="408600"/>
          </a:xfrm>
          <a:prstGeom prst="straightConnector1">
            <a:avLst/>
          </a:prstGeom>
          <a:noFill/>
          <a:ln w="19050" cap="flat" cmpd="sng">
            <a:solidFill>
              <a:srgbClr val="F3F3F3"/>
            </a:solidFill>
            <a:prstDash val="solid"/>
            <a:round/>
            <a:headEnd type="oval" w="med" len="med"/>
            <a:tailEnd type="oval" w="med" len="med"/>
          </a:ln>
        </p:spPr>
      </p:cxnSp>
      <p:sp>
        <p:nvSpPr>
          <p:cNvPr id="14" name="Google Shape;162;p29">
            <a:extLst>
              <a:ext uri="{FF2B5EF4-FFF2-40B4-BE49-F238E27FC236}">
                <a16:creationId xmlns:a16="http://schemas.microsoft.com/office/drawing/2014/main" id="{60AF0E9E-4FE1-487E-B386-1E86833961C4}"/>
              </a:ext>
            </a:extLst>
          </p:cNvPr>
          <p:cNvSpPr txBox="1">
            <a:spLocks/>
          </p:cNvSpPr>
          <p:nvPr/>
        </p:nvSpPr>
        <p:spPr>
          <a:xfrm>
            <a:off x="4143111" y="2065445"/>
            <a:ext cx="2060700" cy="9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spcAft>
                <a:spcPts val="1600"/>
              </a:spcAft>
            </a:pPr>
            <a:r>
              <a:rPr lang="de-DE" dirty="0">
                <a:solidFill>
                  <a:schemeClr val="lt2"/>
                </a:solidFill>
              </a:rPr>
              <a:t>9e-1</a:t>
            </a:r>
            <a:endParaRPr lang="de-DE" dirty="0"/>
          </a:p>
        </p:txBody>
      </p:sp>
      <p:sp>
        <p:nvSpPr>
          <p:cNvPr id="15" name="Google Shape;165;p29">
            <a:extLst>
              <a:ext uri="{FF2B5EF4-FFF2-40B4-BE49-F238E27FC236}">
                <a16:creationId xmlns:a16="http://schemas.microsoft.com/office/drawing/2014/main" id="{7A18F90A-2560-4D04-9BE3-6C0AC7026B02}"/>
              </a:ext>
            </a:extLst>
          </p:cNvPr>
          <p:cNvSpPr txBox="1">
            <a:spLocks/>
          </p:cNvSpPr>
          <p:nvPr/>
        </p:nvSpPr>
        <p:spPr>
          <a:xfrm>
            <a:off x="4403811" y="3446095"/>
            <a:ext cx="15393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de-DE" dirty="0"/>
              <a:t>Momentum</a:t>
            </a:r>
          </a:p>
        </p:txBody>
      </p:sp>
      <p:cxnSp>
        <p:nvCxnSpPr>
          <p:cNvPr id="16" name="Google Shape;169;p29">
            <a:extLst>
              <a:ext uri="{FF2B5EF4-FFF2-40B4-BE49-F238E27FC236}">
                <a16:creationId xmlns:a16="http://schemas.microsoft.com/office/drawing/2014/main" id="{163ED13B-676B-4DD5-8781-FC7468ED77F4}"/>
              </a:ext>
            </a:extLst>
          </p:cNvPr>
          <p:cNvCxnSpPr>
            <a:cxnSpLocks/>
          </p:cNvCxnSpPr>
          <p:nvPr/>
        </p:nvCxnSpPr>
        <p:spPr>
          <a:xfrm rot="10800000">
            <a:off x="5173461" y="3037495"/>
            <a:ext cx="0" cy="408600"/>
          </a:xfrm>
          <a:prstGeom prst="straightConnector1">
            <a:avLst/>
          </a:prstGeom>
          <a:noFill/>
          <a:ln w="19050" cap="flat" cmpd="sng">
            <a:solidFill>
              <a:srgbClr val="F3F3F3"/>
            </a:solidFill>
            <a:prstDash val="solid"/>
            <a:round/>
            <a:headEnd type="oval" w="med" len="med"/>
            <a:tailEnd type="oval" w="med" len="med"/>
          </a:ln>
        </p:spPr>
      </p:cxnSp>
      <p:sp>
        <p:nvSpPr>
          <p:cNvPr id="19" name="Google Shape;162;p29">
            <a:extLst>
              <a:ext uri="{FF2B5EF4-FFF2-40B4-BE49-F238E27FC236}">
                <a16:creationId xmlns:a16="http://schemas.microsoft.com/office/drawing/2014/main" id="{CB9A871C-2B0C-48F0-9763-0B87874CC3EF}"/>
              </a:ext>
            </a:extLst>
          </p:cNvPr>
          <p:cNvSpPr txBox="1">
            <a:spLocks/>
          </p:cNvSpPr>
          <p:nvPr/>
        </p:nvSpPr>
        <p:spPr>
          <a:xfrm>
            <a:off x="5581394" y="2060683"/>
            <a:ext cx="2060700" cy="9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spcAft>
                <a:spcPts val="1600"/>
              </a:spcAft>
            </a:pPr>
            <a:r>
              <a:rPr lang="de-DE" dirty="0" err="1">
                <a:solidFill>
                  <a:schemeClr val="lt2"/>
                </a:solidFill>
              </a:rPr>
              <a:t>Stochastic</a:t>
            </a:r>
            <a:r>
              <a:rPr lang="de-DE" dirty="0">
                <a:solidFill>
                  <a:schemeClr val="lt2"/>
                </a:solidFill>
              </a:rPr>
              <a:t> Gradient Descent</a:t>
            </a:r>
          </a:p>
        </p:txBody>
      </p:sp>
      <p:sp>
        <p:nvSpPr>
          <p:cNvPr id="20" name="Google Shape;165;p29">
            <a:extLst>
              <a:ext uri="{FF2B5EF4-FFF2-40B4-BE49-F238E27FC236}">
                <a16:creationId xmlns:a16="http://schemas.microsoft.com/office/drawing/2014/main" id="{98C3E253-3A97-4D0E-BCA4-6622AE38D25D}"/>
              </a:ext>
            </a:extLst>
          </p:cNvPr>
          <p:cNvSpPr txBox="1">
            <a:spLocks/>
          </p:cNvSpPr>
          <p:nvPr/>
        </p:nvSpPr>
        <p:spPr>
          <a:xfrm>
            <a:off x="5842094" y="3441333"/>
            <a:ext cx="15393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de-DE" dirty="0"/>
              <a:t>Optimizer</a:t>
            </a:r>
          </a:p>
        </p:txBody>
      </p:sp>
      <p:cxnSp>
        <p:nvCxnSpPr>
          <p:cNvPr id="21" name="Google Shape;169;p29">
            <a:extLst>
              <a:ext uri="{FF2B5EF4-FFF2-40B4-BE49-F238E27FC236}">
                <a16:creationId xmlns:a16="http://schemas.microsoft.com/office/drawing/2014/main" id="{A80FD5CD-32D9-4199-83BA-51EE581C1C58}"/>
              </a:ext>
            </a:extLst>
          </p:cNvPr>
          <p:cNvCxnSpPr>
            <a:stCxn id="20" idx="0"/>
            <a:endCxn id="19" idx="2"/>
          </p:cNvCxnSpPr>
          <p:nvPr/>
        </p:nvCxnSpPr>
        <p:spPr>
          <a:xfrm rot="10800000">
            <a:off x="6611744" y="3032733"/>
            <a:ext cx="0" cy="408600"/>
          </a:xfrm>
          <a:prstGeom prst="straightConnector1">
            <a:avLst/>
          </a:prstGeom>
          <a:noFill/>
          <a:ln w="19050" cap="flat" cmpd="sng">
            <a:solidFill>
              <a:srgbClr val="F3F3F3"/>
            </a:solidFill>
            <a:prstDash val="solid"/>
            <a:round/>
            <a:headEnd type="oval" w="med" len="med"/>
            <a:tailEnd type="oval" w="med" len="med"/>
          </a:ln>
        </p:spPr>
      </p:cxnSp>
      <p:sp>
        <p:nvSpPr>
          <p:cNvPr id="22" name="Google Shape;162;p29">
            <a:extLst>
              <a:ext uri="{FF2B5EF4-FFF2-40B4-BE49-F238E27FC236}">
                <a16:creationId xmlns:a16="http://schemas.microsoft.com/office/drawing/2014/main" id="{3DD18D11-A767-45CE-9684-F1723553D77C}"/>
              </a:ext>
            </a:extLst>
          </p:cNvPr>
          <p:cNvSpPr txBox="1">
            <a:spLocks/>
          </p:cNvSpPr>
          <p:nvPr/>
        </p:nvSpPr>
        <p:spPr>
          <a:xfrm>
            <a:off x="7112542" y="2055921"/>
            <a:ext cx="2060700" cy="9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spcAft>
                <a:spcPts val="1600"/>
              </a:spcAft>
            </a:pPr>
            <a:r>
              <a:rPr lang="de-DE" dirty="0">
                <a:solidFill>
                  <a:schemeClr val="lt2"/>
                </a:solidFill>
              </a:rPr>
              <a:t>Cross </a:t>
            </a:r>
            <a:r>
              <a:rPr lang="de-DE" dirty="0" err="1">
                <a:solidFill>
                  <a:schemeClr val="lt2"/>
                </a:solidFill>
              </a:rPr>
              <a:t>Entropy</a:t>
            </a:r>
            <a:r>
              <a:rPr lang="de-DE" dirty="0">
                <a:solidFill>
                  <a:schemeClr val="lt2"/>
                </a:solidFill>
              </a:rPr>
              <a:t> Loss</a:t>
            </a:r>
          </a:p>
        </p:txBody>
      </p:sp>
      <p:sp>
        <p:nvSpPr>
          <p:cNvPr id="23" name="Google Shape;165;p29">
            <a:extLst>
              <a:ext uri="{FF2B5EF4-FFF2-40B4-BE49-F238E27FC236}">
                <a16:creationId xmlns:a16="http://schemas.microsoft.com/office/drawing/2014/main" id="{BAEA7397-F140-4D13-A547-C040D9E525F4}"/>
              </a:ext>
            </a:extLst>
          </p:cNvPr>
          <p:cNvSpPr txBox="1">
            <a:spLocks/>
          </p:cNvSpPr>
          <p:nvPr/>
        </p:nvSpPr>
        <p:spPr>
          <a:xfrm>
            <a:off x="7373242" y="3436571"/>
            <a:ext cx="15393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de-DE" dirty="0"/>
              <a:t>Loss </a:t>
            </a:r>
            <a:r>
              <a:rPr lang="de-DE" dirty="0" err="1"/>
              <a:t>Function</a:t>
            </a:r>
            <a:endParaRPr lang="de-DE" dirty="0"/>
          </a:p>
        </p:txBody>
      </p:sp>
      <p:cxnSp>
        <p:nvCxnSpPr>
          <p:cNvPr id="24" name="Google Shape;169;p29">
            <a:extLst>
              <a:ext uri="{FF2B5EF4-FFF2-40B4-BE49-F238E27FC236}">
                <a16:creationId xmlns:a16="http://schemas.microsoft.com/office/drawing/2014/main" id="{A3557E74-6518-4120-878D-9FF6E86BA8FD}"/>
              </a:ext>
            </a:extLst>
          </p:cNvPr>
          <p:cNvCxnSpPr>
            <a:stCxn id="23" idx="0"/>
            <a:endCxn id="22" idx="2"/>
          </p:cNvCxnSpPr>
          <p:nvPr/>
        </p:nvCxnSpPr>
        <p:spPr>
          <a:xfrm rot="10800000">
            <a:off x="8142892" y="3027971"/>
            <a:ext cx="0" cy="408600"/>
          </a:xfrm>
          <a:prstGeom prst="straightConnector1">
            <a:avLst/>
          </a:prstGeom>
          <a:noFill/>
          <a:ln w="19050" cap="flat" cmpd="sng">
            <a:solidFill>
              <a:srgbClr val="F3F3F3"/>
            </a:solidFill>
            <a:prstDash val="solid"/>
            <a:round/>
            <a:headEnd type="oval" w="med" len="med"/>
            <a:tailEnd type="oval" w="med" len="med"/>
          </a:ln>
        </p:spPr>
      </p:cxnSp>
      <p:pic>
        <p:nvPicPr>
          <p:cNvPr id="4" name="Audio 3">
            <a:hlinkClick r:id="" action="ppaction://media"/>
            <a:extLst>
              <a:ext uri="{FF2B5EF4-FFF2-40B4-BE49-F238E27FC236}">
                <a16:creationId xmlns:a16="http://schemas.microsoft.com/office/drawing/2014/main" id="{E5E02C3E-4F61-4B88-9998-1AE94D761F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6638" y="5143500"/>
            <a:ext cx="487362" cy="487362"/>
          </a:xfrm>
          <a:prstGeom prst="rect">
            <a:avLst/>
          </a:prstGeom>
        </p:spPr>
      </p:pic>
      <p:sp>
        <p:nvSpPr>
          <p:cNvPr id="25" name="Google Shape;1759;p45">
            <a:extLst>
              <a:ext uri="{FF2B5EF4-FFF2-40B4-BE49-F238E27FC236}">
                <a16:creationId xmlns:a16="http://schemas.microsoft.com/office/drawing/2014/main" id="{17E32FD9-2EBE-4FAB-A69D-7C26CF060E87}"/>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26" name="Rechteck 8">
            <a:extLst>
              <a:ext uri="{FF2B5EF4-FFF2-40B4-BE49-F238E27FC236}">
                <a16:creationId xmlns:a16="http://schemas.microsoft.com/office/drawing/2014/main" id="{369DB5D0-24B2-477C-B8EE-C56CBEA89B9B}"/>
              </a:ext>
            </a:extLst>
          </p:cNvPr>
          <p:cNvSpPr/>
          <p:nvPr/>
        </p:nvSpPr>
        <p:spPr>
          <a:xfrm>
            <a:off x="2866553" y="697930"/>
            <a:ext cx="3453189"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3.2 TRAFFIC SIGN CLASSIFICATION</a:t>
            </a:r>
          </a:p>
        </p:txBody>
      </p:sp>
      <p:sp>
        <p:nvSpPr>
          <p:cNvPr id="27" name="Rechteck 9">
            <a:extLst>
              <a:ext uri="{FF2B5EF4-FFF2-40B4-BE49-F238E27FC236}">
                <a16:creationId xmlns:a16="http://schemas.microsoft.com/office/drawing/2014/main" id="{999BA601-9DAF-4FB3-9DCC-9E1914ACBE97}"/>
              </a:ext>
            </a:extLst>
          </p:cNvPr>
          <p:cNvSpPr/>
          <p:nvPr/>
        </p:nvSpPr>
        <p:spPr>
          <a:xfrm>
            <a:off x="43087" y="1608899"/>
            <a:ext cx="1212191"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TRAINING</a:t>
            </a:r>
            <a:endParaRPr lang="de-DE" b="1" dirty="0">
              <a:solidFill>
                <a:srgbClr val="EFEFEF"/>
              </a:solidFill>
              <a:uFill>
                <a:noFill/>
              </a:uFill>
            </a:endParaRPr>
          </a:p>
        </p:txBody>
      </p:sp>
    </p:spTree>
  </p:cSld>
  <p:clrMapOvr>
    <a:masterClrMapping/>
  </p:clrMapOvr>
  <mc:AlternateContent xmlns:mc="http://schemas.openxmlformats.org/markup-compatibility/2006" xmlns:p14="http://schemas.microsoft.com/office/powerpoint/2010/main">
    <mc:Choice Requires="p14">
      <p:transition spd="slow" p14:dur="2000" advTm="21116"/>
    </mc:Choice>
    <mc:Fallback xmlns="">
      <p:transition spd="slow" advTm="21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4862529" y="1110538"/>
            <a:ext cx="7704000" cy="3695215"/>
          </a:xfrm>
          <a:prstGeom prst="rect">
            <a:avLst/>
          </a:prstGeom>
          <a:noFill/>
        </p:spPr>
        <p:txBody>
          <a:bodyPr spcFirstLastPara="1" wrap="square" lIns="91425" tIns="91425" rIns="91425" bIns="91425" anchor="t" anchorCtr="0">
            <a:noAutofit/>
          </a:bodyPr>
          <a:lstStyle/>
          <a:p>
            <a:pPr marL="158750" lvl="0" indent="0" algn="l" rtl="0">
              <a:spcBef>
                <a:spcPts val="1600"/>
              </a:spcBef>
              <a:spcAft>
                <a:spcPts val="0"/>
              </a:spcAft>
              <a:buClr>
                <a:srgbClr val="EFEFEF"/>
              </a:buClr>
              <a:buSzPts val="1100"/>
              <a:buNone/>
            </a:pP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de-DE" dirty="0">
                <a:solidFill>
                  <a:srgbClr val="EFEFEF"/>
                </a:solidFill>
                <a:uFill>
                  <a:noFill/>
                </a:uFill>
              </a:rPr>
              <a:t>top1 and top5 </a:t>
            </a:r>
            <a:r>
              <a:rPr lang="de-DE" dirty="0" err="1">
                <a:solidFill>
                  <a:srgbClr val="EFEFEF"/>
                </a:solidFill>
                <a:uFill>
                  <a:noFill/>
                </a:uFill>
              </a:rPr>
              <a:t>precision</a:t>
            </a:r>
            <a:r>
              <a:rPr lang="de-DE" dirty="0">
                <a:solidFill>
                  <a:srgbClr val="EFEFEF"/>
                </a:solidFill>
                <a:uFill>
                  <a:noFill/>
                </a:uFill>
              </a:rPr>
              <a:t> </a:t>
            </a:r>
            <a:r>
              <a:rPr lang="de-DE" dirty="0" err="1">
                <a:solidFill>
                  <a:srgbClr val="EFEFEF"/>
                </a:solidFill>
                <a:uFill>
                  <a:noFill/>
                </a:uFill>
              </a:rPr>
              <a:t>for</a:t>
            </a:r>
            <a:r>
              <a:rPr lang="de-DE" dirty="0">
                <a:solidFill>
                  <a:srgbClr val="EFEFEF"/>
                </a:solidFill>
                <a:uFill>
                  <a:noFill/>
                </a:uFill>
              </a:rPr>
              <a:t> </a:t>
            </a:r>
            <a:r>
              <a:rPr lang="de-DE" dirty="0" err="1">
                <a:solidFill>
                  <a:srgbClr val="EFEFEF"/>
                </a:solidFill>
                <a:uFill>
                  <a:noFill/>
                </a:uFill>
              </a:rPr>
              <a:t>train</a:t>
            </a:r>
            <a:r>
              <a:rPr lang="de-DE" dirty="0">
                <a:solidFill>
                  <a:srgbClr val="EFEFEF"/>
                </a:solidFill>
                <a:uFill>
                  <a:noFill/>
                </a:uFill>
              </a:rPr>
              <a:t>- and </a:t>
            </a:r>
            <a:r>
              <a:rPr lang="de-DE" dirty="0" err="1">
                <a:solidFill>
                  <a:srgbClr val="EFEFEF"/>
                </a:solidFill>
                <a:uFill>
                  <a:noFill/>
                </a:uFill>
              </a:rPr>
              <a:t>testset</a:t>
            </a:r>
            <a:endParaRPr lang="de-DE" dirty="0">
              <a:solidFill>
                <a:srgbClr val="EFEFEF"/>
              </a:solidFill>
              <a:uFill>
                <a:noFill/>
              </a:uFill>
            </a:endParaRPr>
          </a:p>
          <a:p>
            <a:pPr marL="158750" lvl="0" indent="0" algn="l" rtl="0">
              <a:spcBef>
                <a:spcPts val="1600"/>
              </a:spcBef>
              <a:spcAft>
                <a:spcPts val="0"/>
              </a:spcAft>
              <a:buClr>
                <a:srgbClr val="EFEFEF"/>
              </a:buClr>
              <a:buSzPts val="1100"/>
              <a:buNone/>
            </a:pPr>
            <a:endParaRPr lang="de-DE" dirty="0">
              <a:solidFill>
                <a:srgbClr val="EFEFEF"/>
              </a:solidFill>
              <a:uFill>
                <a:noFill/>
              </a:uFill>
            </a:endParaRPr>
          </a:p>
        </p:txBody>
      </p:sp>
      <p:pic>
        <p:nvPicPr>
          <p:cNvPr id="3" name="Grafik 2">
            <a:extLst>
              <a:ext uri="{FF2B5EF4-FFF2-40B4-BE49-F238E27FC236}">
                <a16:creationId xmlns:a16="http://schemas.microsoft.com/office/drawing/2014/main" id="{B1573EA1-5150-40A9-A7D8-1CAAFA51212A}"/>
              </a:ext>
            </a:extLst>
          </p:cNvPr>
          <p:cNvPicPr>
            <a:picLocks noChangeAspect="1"/>
          </p:cNvPicPr>
          <p:nvPr/>
        </p:nvPicPr>
        <p:blipFill>
          <a:blip r:embed="rId5"/>
          <a:stretch>
            <a:fillRect/>
          </a:stretch>
        </p:blipFill>
        <p:spPr>
          <a:xfrm>
            <a:off x="429173" y="1404585"/>
            <a:ext cx="4142827" cy="3107120"/>
          </a:xfrm>
          <a:prstGeom prst="rect">
            <a:avLst/>
          </a:prstGeom>
        </p:spPr>
      </p:pic>
      <p:pic>
        <p:nvPicPr>
          <p:cNvPr id="6" name="Grafik 5" descr="Ein Bild, das Tisch enthält.&#10;&#10;Automatisch generierte Beschreibung">
            <a:extLst>
              <a:ext uri="{FF2B5EF4-FFF2-40B4-BE49-F238E27FC236}">
                <a16:creationId xmlns:a16="http://schemas.microsoft.com/office/drawing/2014/main" id="{AB71C14A-4C73-4297-B5B6-49D2BF038E21}"/>
              </a:ext>
            </a:extLst>
          </p:cNvPr>
          <p:cNvPicPr>
            <a:picLocks noChangeAspect="1"/>
          </p:cNvPicPr>
          <p:nvPr/>
        </p:nvPicPr>
        <p:blipFill>
          <a:blip r:embed="rId6"/>
          <a:stretch>
            <a:fillRect/>
          </a:stretch>
        </p:blipFill>
        <p:spPr>
          <a:xfrm>
            <a:off x="5452824" y="2571750"/>
            <a:ext cx="2732534" cy="683134"/>
          </a:xfrm>
          <a:prstGeom prst="rect">
            <a:avLst/>
          </a:prstGeom>
        </p:spPr>
      </p:pic>
      <p:pic>
        <p:nvPicPr>
          <p:cNvPr id="2" name="Audio 1">
            <a:hlinkClick r:id="" action="ppaction://media"/>
            <a:extLst>
              <a:ext uri="{FF2B5EF4-FFF2-40B4-BE49-F238E27FC236}">
                <a16:creationId xmlns:a16="http://schemas.microsoft.com/office/drawing/2014/main" id="{B02C0492-6385-49DF-BB8A-D6E17F9B27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56638" y="5143500"/>
            <a:ext cx="487362" cy="487362"/>
          </a:xfrm>
          <a:prstGeom prst="rect">
            <a:avLst/>
          </a:prstGeom>
        </p:spPr>
      </p:pic>
      <p:sp>
        <p:nvSpPr>
          <p:cNvPr id="7" name="Google Shape;1759;p45">
            <a:extLst>
              <a:ext uri="{FF2B5EF4-FFF2-40B4-BE49-F238E27FC236}">
                <a16:creationId xmlns:a16="http://schemas.microsoft.com/office/drawing/2014/main" id="{9A0BC2B8-AF70-456B-A085-4514247693D2}"/>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8" name="Rechteck 8">
            <a:extLst>
              <a:ext uri="{FF2B5EF4-FFF2-40B4-BE49-F238E27FC236}">
                <a16:creationId xmlns:a16="http://schemas.microsoft.com/office/drawing/2014/main" id="{C7965B67-02E4-4896-ABDD-5F3ACE24A86C}"/>
              </a:ext>
            </a:extLst>
          </p:cNvPr>
          <p:cNvSpPr/>
          <p:nvPr/>
        </p:nvSpPr>
        <p:spPr>
          <a:xfrm>
            <a:off x="2866553" y="697930"/>
            <a:ext cx="3453189"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3.2 TRAFFIC SIGN CLASSIFICATION</a:t>
            </a:r>
          </a:p>
        </p:txBody>
      </p:sp>
      <p:sp>
        <p:nvSpPr>
          <p:cNvPr id="9" name="Rechteck 9">
            <a:extLst>
              <a:ext uri="{FF2B5EF4-FFF2-40B4-BE49-F238E27FC236}">
                <a16:creationId xmlns:a16="http://schemas.microsoft.com/office/drawing/2014/main" id="{8C2A5B71-45A0-4536-B4D9-8787BC8C4DA8}"/>
              </a:ext>
            </a:extLst>
          </p:cNvPr>
          <p:cNvSpPr/>
          <p:nvPr/>
        </p:nvSpPr>
        <p:spPr>
          <a:xfrm>
            <a:off x="4786727" y="1412334"/>
            <a:ext cx="1441420"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VALIDATION</a:t>
            </a:r>
            <a:endParaRPr lang="de-DE" b="1" dirty="0">
              <a:solidFill>
                <a:srgbClr val="EFEFEF"/>
              </a:solidFill>
              <a:uFill>
                <a:noFill/>
              </a:uFill>
            </a:endParaRPr>
          </a:p>
        </p:txBody>
      </p:sp>
    </p:spTree>
    <p:extLst>
      <p:ext uri="{BB962C8B-B14F-4D97-AF65-F5344CB8AC3E}">
        <p14:creationId xmlns:p14="http://schemas.microsoft.com/office/powerpoint/2010/main" val="3798401176"/>
      </p:ext>
    </p:extLst>
  </p:cSld>
  <p:clrMapOvr>
    <a:masterClrMapping/>
  </p:clrMapOvr>
  <mc:AlternateContent xmlns:mc="http://schemas.openxmlformats.org/markup-compatibility/2006" xmlns:p14="http://schemas.microsoft.com/office/powerpoint/2010/main">
    <mc:Choice Requires="p14">
      <p:transition spd="slow" p14:dur="2000" advTm="16186"/>
    </mc:Choice>
    <mc:Fallback xmlns="">
      <p:transition spd="slow" advTm="1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9" name="Grafik 58" descr="\documentclass{article}&#10;\usepackage{amsmath}&#10;\usepackage{xcolor}&#10;\pagestyle{empty}&#10;\begin{document}&#10;\color{white}&#10;\begin{align*}&#10;Z &amp;- \text{latent representation of a layer} \\&#10;x_1, x_2, ..., x_n &amp;- \text{samples from dataset}\\&#10;y_1,y_2 ..., y_n &amp;- \text{labels}\\&#10;f: X \longrightarrow Y &amp;- \text{deep neural network &#10;classifier}\\&#10;\Phi: X \longrightarrow Z &amp;- \text{feature extractor ,with parameters } \theta\\&#10;g : Z \longrightarrow Y &amp;- \text{classifier, parameterized by } \omega\\&#10;z=\Phi(x;\theta) &amp;- \text{latent representation of the input } x \\&#10;f(x) = g(\Phi(x;\theta;\omega) &amp;- \text{predicted label}\\&#10;X_{c_1},X_{c_2},...,X_{c_n} &amp;- \text{auxiliary datasets, for concepts } c_1,c_2,...,c_k&#10;\end{align*}&#10;\end{document}" title="IguanaTex Bitmap Display">
            <a:extLst>
              <a:ext uri="{FF2B5EF4-FFF2-40B4-BE49-F238E27FC236}">
                <a16:creationId xmlns:a16="http://schemas.microsoft.com/office/drawing/2014/main" id="{D8DF2B82-FC5D-449F-8239-BB07DF6E8667}"/>
              </a:ext>
            </a:extLst>
          </p:cNvPr>
          <p:cNvPicPr>
            <a:picLocks noChangeAspect="1"/>
          </p:cNvPicPr>
          <p:nvPr>
            <p:custDataLst>
              <p:tags r:id="rId1"/>
            </p:custDataLst>
          </p:nvPr>
        </p:nvPicPr>
        <p:blipFill>
          <a:blip r:embed="rId3"/>
          <a:stretch>
            <a:fillRect/>
          </a:stretch>
        </p:blipFill>
        <p:spPr>
          <a:xfrm>
            <a:off x="1357245" y="1554162"/>
            <a:ext cx="7149959" cy="3316767"/>
          </a:xfrm>
          <a:prstGeom prst="rect">
            <a:avLst/>
          </a:prstGeom>
        </p:spPr>
      </p:pic>
      <p:sp>
        <p:nvSpPr>
          <p:cNvPr id="4" name="Google Shape;1759;p45">
            <a:extLst>
              <a:ext uri="{FF2B5EF4-FFF2-40B4-BE49-F238E27FC236}">
                <a16:creationId xmlns:a16="http://schemas.microsoft.com/office/drawing/2014/main" id="{44FB5A1B-0C96-44D9-8477-969C8864AC16}"/>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5" name="Rechteck 8">
            <a:extLst>
              <a:ext uri="{FF2B5EF4-FFF2-40B4-BE49-F238E27FC236}">
                <a16:creationId xmlns:a16="http://schemas.microsoft.com/office/drawing/2014/main" id="{AC83DFEC-5421-4CDC-B1BC-E655905A47B3}"/>
              </a:ext>
            </a:extLst>
          </p:cNvPr>
          <p:cNvSpPr/>
          <p:nvPr/>
        </p:nvSpPr>
        <p:spPr>
          <a:xfrm>
            <a:off x="3272606" y="69186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
        <p:nvSpPr>
          <p:cNvPr id="6" name="Rechteck 9">
            <a:extLst>
              <a:ext uri="{FF2B5EF4-FFF2-40B4-BE49-F238E27FC236}">
                <a16:creationId xmlns:a16="http://schemas.microsoft.com/office/drawing/2014/main" id="{DED486C6-202E-4839-802E-7723EB2AD5CE}"/>
              </a:ext>
            </a:extLst>
          </p:cNvPr>
          <p:cNvSpPr/>
          <p:nvPr/>
        </p:nvSpPr>
        <p:spPr>
          <a:xfrm>
            <a:off x="3686982" y="1110671"/>
            <a:ext cx="1770036"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METHODOLOGY</a:t>
            </a:r>
            <a:endParaRPr lang="de-DE" b="1" dirty="0">
              <a:solidFill>
                <a:srgbClr val="EFEFEF"/>
              </a:solidFill>
              <a:uFill>
                <a:noFill/>
              </a:uFill>
            </a:endParaRPr>
          </a:p>
        </p:txBody>
      </p:sp>
    </p:spTree>
    <p:extLst>
      <p:ext uri="{BB962C8B-B14F-4D97-AF65-F5344CB8AC3E}">
        <p14:creationId xmlns:p14="http://schemas.microsoft.com/office/powerpoint/2010/main" val="629013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2C22-E62D-4389-AE82-3E8E0B03CF87}"/>
              </a:ext>
            </a:extLst>
          </p:cNvPr>
          <p:cNvSpPr>
            <a:spLocks noGrp="1"/>
          </p:cNvSpPr>
          <p:nvPr>
            <p:ph type="title"/>
          </p:nvPr>
        </p:nvSpPr>
        <p:spPr/>
        <p:txBody>
          <a:bodyPr/>
          <a:lstStyle/>
          <a:p>
            <a:r>
              <a:rPr lang="en-US" dirty="0"/>
              <a:t>1. User View</a:t>
            </a:r>
            <a:endParaRPr lang="de-DE" dirty="0"/>
          </a:p>
        </p:txBody>
      </p:sp>
      <p:sp>
        <p:nvSpPr>
          <p:cNvPr id="4" name="Google Shape;1799;p48">
            <a:extLst>
              <a:ext uri="{FF2B5EF4-FFF2-40B4-BE49-F238E27FC236}">
                <a16:creationId xmlns:a16="http://schemas.microsoft.com/office/drawing/2014/main" id="{E8CE4E0E-CE3A-4FF1-AA7A-AEC762AEB305}"/>
              </a:ext>
            </a:extLst>
          </p:cNvPr>
          <p:cNvSpPr txBox="1">
            <a:spLocks/>
          </p:cNvSpPr>
          <p:nvPr/>
        </p:nvSpPr>
        <p:spPr>
          <a:xfrm>
            <a:off x="720000" y="1217275"/>
            <a:ext cx="7704000" cy="3416400"/>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marR="0" lvl="0" indent="0" algn="l" defTabSz="914400" rtl="0" eaLnBrk="1" fontAlgn="auto" latinLnBrk="0" hangingPunct="1">
              <a:lnSpc>
                <a:spcPct val="100000"/>
              </a:lnSpc>
              <a:spcBef>
                <a:spcPts val="1600"/>
              </a:spcBef>
              <a:spcAft>
                <a:spcPts val="0"/>
              </a:spcAft>
              <a:buClr>
                <a:srgbClr val="EFEFEF"/>
              </a:buClr>
              <a:buSzPts val="1100"/>
              <a:buFont typeface="Arial"/>
              <a:buNone/>
              <a:tabLst/>
              <a:defRPr/>
            </a:pPr>
            <a:r>
              <a:rPr kumimoji="0" lang="de-DE" sz="1600" b="1" i="0" u="none" strike="noStrike" kern="0" cap="none" spc="0" normalizeH="0" baseline="0" noProof="0" dirty="0">
                <a:ln>
                  <a:noFill/>
                </a:ln>
                <a:solidFill>
                  <a:srgbClr val="EFEFEF"/>
                </a:solidFill>
                <a:effectLst/>
                <a:uLnTx/>
                <a:uFill>
                  <a:noFill/>
                </a:uFill>
                <a:latin typeface="Arial"/>
                <a:cs typeface="Arial"/>
                <a:sym typeface="Arial"/>
              </a:rPr>
              <a:t>1.1 CONTEXT</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Traffic signs are part of the road infrastruture</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Traffic sign locations and positioning on the road</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Traffic sign shapes, colors and materials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Outdoor environment and its influence on visibility</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Accidents, vandalism and weather influence on traffic signs</a:t>
            </a:r>
          </a:p>
        </p:txBody>
      </p:sp>
      <p:pic>
        <p:nvPicPr>
          <p:cNvPr id="7" name="Picture 6">
            <a:extLst>
              <a:ext uri="{FF2B5EF4-FFF2-40B4-BE49-F238E27FC236}">
                <a16:creationId xmlns:a16="http://schemas.microsoft.com/office/drawing/2014/main" id="{24F3902E-4DD1-4DA4-BDD7-25109752BC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9648" y="1217275"/>
            <a:ext cx="2054352" cy="3081528"/>
          </a:xfrm>
          <a:prstGeom prst="rect">
            <a:avLst/>
          </a:prstGeom>
        </p:spPr>
      </p:pic>
      <p:pic>
        <p:nvPicPr>
          <p:cNvPr id="5" name="Aufgezeichneter Sound">
            <a:hlinkClick r:id="" action="ppaction://media"/>
            <a:extLst>
              <a:ext uri="{FF2B5EF4-FFF2-40B4-BE49-F238E27FC236}">
                <a16:creationId xmlns:a16="http://schemas.microsoft.com/office/drawing/2014/main" id="{E5056576-C750-4FB3-893E-3BA938EA0D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5268057"/>
            <a:ext cx="609600" cy="609600"/>
          </a:xfrm>
          <a:prstGeom prst="rect">
            <a:avLst/>
          </a:prstGeom>
        </p:spPr>
      </p:pic>
    </p:spTree>
    <p:extLst>
      <p:ext uri="{BB962C8B-B14F-4D97-AF65-F5344CB8AC3E}">
        <p14:creationId xmlns:p14="http://schemas.microsoft.com/office/powerpoint/2010/main" val="210818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8" name="Grafik 17" descr="Ein Bild, das Text, Karte, verschieden enthält.&#10;&#10;Automatisch generierte Beschreibung">
            <a:extLst>
              <a:ext uri="{FF2B5EF4-FFF2-40B4-BE49-F238E27FC236}">
                <a16:creationId xmlns:a16="http://schemas.microsoft.com/office/drawing/2014/main" id="{D2D178A2-71F9-4BAC-9DC2-1A6E913A931E}"/>
              </a:ext>
            </a:extLst>
          </p:cNvPr>
          <p:cNvPicPr>
            <a:picLocks noChangeAspect="1"/>
          </p:cNvPicPr>
          <p:nvPr/>
        </p:nvPicPr>
        <p:blipFill>
          <a:blip r:embed="rId5"/>
          <a:stretch>
            <a:fillRect/>
          </a:stretch>
        </p:blipFill>
        <p:spPr>
          <a:xfrm>
            <a:off x="1411605" y="1623486"/>
            <a:ext cx="6320790" cy="2229324"/>
          </a:xfrm>
          <a:prstGeom prst="rect">
            <a:avLst/>
          </a:prstGeom>
        </p:spPr>
      </p:pic>
      <p:sp>
        <p:nvSpPr>
          <p:cNvPr id="35" name="Google Shape;161;p29">
            <a:extLst>
              <a:ext uri="{FF2B5EF4-FFF2-40B4-BE49-F238E27FC236}">
                <a16:creationId xmlns:a16="http://schemas.microsoft.com/office/drawing/2014/main" id="{5606C0F1-D838-49DB-863C-52E06F0B4646}"/>
              </a:ext>
            </a:extLst>
          </p:cNvPr>
          <p:cNvSpPr txBox="1">
            <a:spLocks noGrp="1"/>
          </p:cNvSpPr>
          <p:nvPr>
            <p:ph type="subTitle" idx="1"/>
          </p:nvPr>
        </p:nvSpPr>
        <p:spPr>
          <a:xfrm>
            <a:off x="1811655" y="3907771"/>
            <a:ext cx="1445895"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dirty="0">
                <a:solidFill>
                  <a:srgbClr val="F3F3F3"/>
                </a:solidFill>
              </a:rPr>
              <a:t>data are not mean centered</a:t>
            </a:r>
            <a:endParaRPr dirty="0">
              <a:solidFill>
                <a:srgbClr val="F3F3F3"/>
              </a:solidFill>
            </a:endParaRPr>
          </a:p>
        </p:txBody>
      </p:sp>
      <p:sp>
        <p:nvSpPr>
          <p:cNvPr id="36" name="Google Shape;161;p29">
            <a:extLst>
              <a:ext uri="{FF2B5EF4-FFF2-40B4-BE49-F238E27FC236}">
                <a16:creationId xmlns:a16="http://schemas.microsoft.com/office/drawing/2014/main" id="{E88215FA-5CFA-4530-A81E-CF9A4D4847BB}"/>
              </a:ext>
            </a:extLst>
          </p:cNvPr>
          <p:cNvSpPr txBox="1">
            <a:spLocks/>
          </p:cNvSpPr>
          <p:nvPr/>
        </p:nvSpPr>
        <p:spPr>
          <a:xfrm>
            <a:off x="3623441" y="3907771"/>
            <a:ext cx="1946530" cy="9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spcAft>
                <a:spcPts val="1600"/>
              </a:spcAft>
            </a:pPr>
            <a:r>
              <a:rPr lang="en-US" dirty="0"/>
              <a:t>standardized data but not decorrelated</a:t>
            </a:r>
            <a:endParaRPr lang="de-DE" dirty="0"/>
          </a:p>
        </p:txBody>
      </p:sp>
      <p:sp>
        <p:nvSpPr>
          <p:cNvPr id="37" name="Google Shape;161;p29">
            <a:extLst>
              <a:ext uri="{FF2B5EF4-FFF2-40B4-BE49-F238E27FC236}">
                <a16:creationId xmlns:a16="http://schemas.microsoft.com/office/drawing/2014/main" id="{7B8315D4-7BA5-4337-9B32-B66885326A85}"/>
              </a:ext>
            </a:extLst>
          </p:cNvPr>
          <p:cNvSpPr txBox="1">
            <a:spLocks/>
          </p:cNvSpPr>
          <p:nvPr/>
        </p:nvSpPr>
        <p:spPr>
          <a:xfrm>
            <a:off x="5569971" y="3852810"/>
            <a:ext cx="2060700" cy="9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spcAft>
                <a:spcPts val="1600"/>
              </a:spcAft>
            </a:pPr>
            <a:r>
              <a:rPr lang="de-DE" dirty="0" err="1"/>
              <a:t>whitened</a:t>
            </a:r>
            <a:r>
              <a:rPr lang="de-DE" dirty="0"/>
              <a:t> </a:t>
            </a:r>
            <a:r>
              <a:rPr lang="de-DE" dirty="0" err="1"/>
              <a:t>data</a:t>
            </a:r>
            <a:endParaRPr lang="de-DE" dirty="0"/>
          </a:p>
        </p:txBody>
      </p:sp>
      <p:pic>
        <p:nvPicPr>
          <p:cNvPr id="3" name="Audio 2">
            <a:hlinkClick r:id="" action="ppaction://media"/>
            <a:extLst>
              <a:ext uri="{FF2B5EF4-FFF2-40B4-BE49-F238E27FC236}">
                <a16:creationId xmlns:a16="http://schemas.microsoft.com/office/drawing/2014/main" id="{23E47EA7-B196-46FC-9553-2BD26EB39E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8" y="5143500"/>
            <a:ext cx="487362" cy="487362"/>
          </a:xfrm>
          <a:prstGeom prst="rect">
            <a:avLst/>
          </a:prstGeom>
        </p:spPr>
      </p:pic>
      <p:sp>
        <p:nvSpPr>
          <p:cNvPr id="8" name="Google Shape;1759;p45">
            <a:extLst>
              <a:ext uri="{FF2B5EF4-FFF2-40B4-BE49-F238E27FC236}">
                <a16:creationId xmlns:a16="http://schemas.microsoft.com/office/drawing/2014/main" id="{3347BD43-B171-4415-BABB-7AE400F36CE4}"/>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9" name="Rechteck 8">
            <a:extLst>
              <a:ext uri="{FF2B5EF4-FFF2-40B4-BE49-F238E27FC236}">
                <a16:creationId xmlns:a16="http://schemas.microsoft.com/office/drawing/2014/main" id="{84069567-863C-411C-985B-A170E7A5EF21}"/>
              </a:ext>
            </a:extLst>
          </p:cNvPr>
          <p:cNvSpPr/>
          <p:nvPr/>
        </p:nvSpPr>
        <p:spPr>
          <a:xfrm>
            <a:off x="3272606" y="69186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Tree>
    <p:extLst>
      <p:ext uri="{BB962C8B-B14F-4D97-AF65-F5344CB8AC3E}">
        <p14:creationId xmlns:p14="http://schemas.microsoft.com/office/powerpoint/2010/main" val="1962189057"/>
      </p:ext>
    </p:extLst>
  </p:cSld>
  <p:clrMapOvr>
    <a:masterClrMapping/>
  </p:clrMapOvr>
  <mc:AlternateContent xmlns:mc="http://schemas.openxmlformats.org/markup-compatibility/2006" xmlns:p14="http://schemas.microsoft.com/office/powerpoint/2010/main">
    <mc:Choice Requires="p14">
      <p:transition spd="slow" p14:dur="2000" advTm="77634"/>
    </mc:Choice>
    <mc:Fallback xmlns="">
      <p:transition spd="slow" advTm="77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pic>
        <p:nvPicPr>
          <p:cNvPr id="19" name="Grafik 18" descr="\documentclass{article}&#10;\usepackage{amsmath}&#10;\usepackage{xcolor}&#10;\pagestyle{empty}&#10;\begin{document}&#10;\color{white}&#10;\begin{align*}&#10;\psi(\textbf{Z}) = \textbf{W}(\textbf{Z} -\mu {\textbf{1}_{n \times 1}}^T), \text{ with}&#10;\end{align*}&#10;\end{document}" title="IguanaTex Bitmap Display">
            <a:extLst>
              <a:ext uri="{FF2B5EF4-FFF2-40B4-BE49-F238E27FC236}">
                <a16:creationId xmlns:a16="http://schemas.microsoft.com/office/drawing/2014/main" id="{17FAB772-C6CC-448E-AEB9-4A0FAF8C07E5}"/>
              </a:ext>
            </a:extLst>
          </p:cNvPr>
          <p:cNvPicPr>
            <a:picLocks noChangeAspect="1"/>
          </p:cNvPicPr>
          <p:nvPr>
            <p:custDataLst>
              <p:tags r:id="rId1"/>
            </p:custDataLst>
          </p:nvPr>
        </p:nvPicPr>
        <p:blipFill>
          <a:blip r:embed="rId9"/>
          <a:stretch>
            <a:fillRect/>
          </a:stretch>
        </p:blipFill>
        <p:spPr>
          <a:xfrm>
            <a:off x="152357" y="1561915"/>
            <a:ext cx="3416343" cy="295977"/>
          </a:xfrm>
          <a:prstGeom prst="rect">
            <a:avLst/>
          </a:prstGeom>
        </p:spPr>
      </p:pic>
      <p:pic>
        <p:nvPicPr>
          <p:cNvPr id="23" name="Grafik 22" descr="\documentclass{article}&#10;\usepackage{amsmath}&#10;\usepackage{xcolor}&#10;\pagestyle{empty}&#10;\begin{document}&#10;\color{white}&#10;\begin{itemize}&#10;\item $\mu = \frac{1}{n} \sum_{i=1}^n \textbf{z}_i$ - sample mean&#10;\item $\textbf{W}_{d \times d}$ whitening matrix obeys &#10;$\textbf{W}^T\textbf{W} = \Sigma^{-1}$&#10;\item $\Sigma_{d \times d} = \frac{1}{n}(\textbf{Z}- \mu \textbf{1}^T)(\textbf{Z}- \mu \textbf{1})$ covariance matrix&#10;\end{itemize}&#10;\end{document}" title="IguanaTex Bitmap Display">
            <a:extLst>
              <a:ext uri="{FF2B5EF4-FFF2-40B4-BE49-F238E27FC236}">
                <a16:creationId xmlns:a16="http://schemas.microsoft.com/office/drawing/2014/main" id="{FB78639E-5ED9-402F-A3EE-83CD6958845A}"/>
              </a:ext>
            </a:extLst>
          </p:cNvPr>
          <p:cNvPicPr>
            <a:picLocks noChangeAspect="1"/>
          </p:cNvPicPr>
          <p:nvPr>
            <p:custDataLst>
              <p:tags r:id="rId2"/>
            </p:custDataLst>
          </p:nvPr>
        </p:nvPicPr>
        <p:blipFill>
          <a:blip r:embed="rId10"/>
          <a:stretch>
            <a:fillRect/>
          </a:stretch>
        </p:blipFill>
        <p:spPr>
          <a:xfrm>
            <a:off x="3489672" y="2000620"/>
            <a:ext cx="5521918" cy="1404520"/>
          </a:xfrm>
          <a:prstGeom prst="rect">
            <a:avLst/>
          </a:prstGeom>
        </p:spPr>
      </p:pic>
      <p:pic>
        <p:nvPicPr>
          <p:cNvPr id="11" name="Grafik 10" descr="\documentclass{article}&#10;\usepackage{amsmath}&#10;\usepackage{xcolor}&#10;\pagestyle{empty}&#10;\begin{document}&#10;\color{white}&#10; whitening transformation $\psi$ decorrelates  and  standardizes the data:&#10;\end{document}" title="IguanaTex Bitmap Display">
            <a:extLst>
              <a:ext uri="{FF2B5EF4-FFF2-40B4-BE49-F238E27FC236}">
                <a16:creationId xmlns:a16="http://schemas.microsoft.com/office/drawing/2014/main" id="{126ADDAD-EBE8-46B3-AEEE-00136101D17D}"/>
              </a:ext>
            </a:extLst>
          </p:cNvPr>
          <p:cNvPicPr>
            <a:picLocks noChangeAspect="1"/>
          </p:cNvPicPr>
          <p:nvPr>
            <p:custDataLst>
              <p:tags r:id="rId3"/>
            </p:custDataLst>
          </p:nvPr>
        </p:nvPicPr>
        <p:blipFill>
          <a:blip r:embed="rId11"/>
          <a:stretch>
            <a:fillRect/>
          </a:stretch>
        </p:blipFill>
        <p:spPr>
          <a:xfrm>
            <a:off x="152357" y="1181957"/>
            <a:ext cx="7489028" cy="235224"/>
          </a:xfrm>
          <a:prstGeom prst="rect">
            <a:avLst/>
          </a:prstGeom>
        </p:spPr>
      </p:pic>
      <p:pic>
        <p:nvPicPr>
          <p:cNvPr id="35" name="Grafik 34" descr="\documentclass{article}&#10;\usepackage{amsmath}&#10;\usepackage{xcolor}&#10;\pagestyle{empty}&#10;\begin{document}&#10;\color{white}&#10;$\Longrightarrow$ if \textbf{Q} is an orthogonal matrix&#10;\end{document}" title="IguanaTex Bitmap Display">
            <a:extLst>
              <a:ext uri="{FF2B5EF4-FFF2-40B4-BE49-F238E27FC236}">
                <a16:creationId xmlns:a16="http://schemas.microsoft.com/office/drawing/2014/main" id="{3B14C16F-2A34-4B19-AFD9-E64B37A8240D}"/>
              </a:ext>
            </a:extLst>
          </p:cNvPr>
          <p:cNvPicPr>
            <a:picLocks noChangeAspect="1"/>
          </p:cNvPicPr>
          <p:nvPr>
            <p:custDataLst>
              <p:tags r:id="rId4"/>
            </p:custDataLst>
          </p:nvPr>
        </p:nvPicPr>
        <p:blipFill>
          <a:blip r:embed="rId12"/>
          <a:stretch>
            <a:fillRect/>
          </a:stretch>
        </p:blipFill>
        <p:spPr>
          <a:xfrm>
            <a:off x="170172" y="4221726"/>
            <a:ext cx="3658717" cy="237628"/>
          </a:xfrm>
          <a:prstGeom prst="rect">
            <a:avLst/>
          </a:prstGeom>
        </p:spPr>
      </p:pic>
      <p:pic>
        <p:nvPicPr>
          <p:cNvPr id="41" name="Grafik 40" descr="\documentclass{article}&#10;\usepackage{amsmath}&#10;\usepackage{xcolor}&#10;\pagestyle{empty}&#10;\begin{document}&#10;\color{white}&#10;Whitening matrix  \textbf{W} is rotation free&#10;\end{document}" title="IguanaTex Bitmap Display">
            <a:extLst>
              <a:ext uri="{FF2B5EF4-FFF2-40B4-BE49-F238E27FC236}">
                <a16:creationId xmlns:a16="http://schemas.microsoft.com/office/drawing/2014/main" id="{9CDE2EBC-CB09-4546-8504-B9E46943299A}"/>
              </a:ext>
            </a:extLst>
          </p:cNvPr>
          <p:cNvPicPr>
            <a:picLocks noChangeAspect="1"/>
          </p:cNvPicPr>
          <p:nvPr>
            <p:custDataLst>
              <p:tags r:id="rId5"/>
            </p:custDataLst>
          </p:nvPr>
        </p:nvPicPr>
        <p:blipFill>
          <a:blip r:embed="rId13"/>
          <a:stretch>
            <a:fillRect/>
          </a:stretch>
        </p:blipFill>
        <p:spPr>
          <a:xfrm>
            <a:off x="170172" y="3722840"/>
            <a:ext cx="4091611" cy="236700"/>
          </a:xfrm>
          <a:prstGeom prst="rect">
            <a:avLst/>
          </a:prstGeom>
        </p:spPr>
      </p:pic>
      <p:pic>
        <p:nvPicPr>
          <p:cNvPr id="45" name="Grafik 44" descr="\documentclass{article}&#10;\usepackage{amsmath}&#10;\usepackage{xcolor}&#10;\pagestyle{empty}&#10;\begin{document}&#10;\color{white}&#10;then $ \textbf{W}' = \textbf{Q}^T\textbf{W}$ is also a valid whitening matrix for orthogonal \textbf{Q}&#10;\end{document}" title="IguanaTex Bitmap Display">
            <a:extLst>
              <a:ext uri="{FF2B5EF4-FFF2-40B4-BE49-F238E27FC236}">
                <a16:creationId xmlns:a16="http://schemas.microsoft.com/office/drawing/2014/main" id="{5565A556-94DD-45B9-9233-328ADB8EC57D}"/>
              </a:ext>
            </a:extLst>
          </p:cNvPr>
          <p:cNvPicPr>
            <a:picLocks noChangeAspect="1"/>
          </p:cNvPicPr>
          <p:nvPr>
            <p:custDataLst>
              <p:tags r:id="rId6"/>
            </p:custDataLst>
          </p:nvPr>
        </p:nvPicPr>
        <p:blipFill>
          <a:blip r:embed="rId14"/>
          <a:stretch>
            <a:fillRect/>
          </a:stretch>
        </p:blipFill>
        <p:spPr>
          <a:xfrm>
            <a:off x="620227" y="4576951"/>
            <a:ext cx="7515831" cy="297477"/>
          </a:xfrm>
          <a:prstGeom prst="rect">
            <a:avLst/>
          </a:prstGeom>
        </p:spPr>
      </p:pic>
      <p:sp>
        <p:nvSpPr>
          <p:cNvPr id="9" name="Google Shape;1759;p45">
            <a:extLst>
              <a:ext uri="{FF2B5EF4-FFF2-40B4-BE49-F238E27FC236}">
                <a16:creationId xmlns:a16="http://schemas.microsoft.com/office/drawing/2014/main" id="{65C23EA4-09A6-4835-B8CB-84064F289F56}"/>
              </a:ext>
            </a:extLst>
          </p:cNvPr>
          <p:cNvSpPr txBox="1">
            <a:spLocks/>
          </p:cNvSpPr>
          <p:nvPr/>
        </p:nvSpPr>
        <p:spPr>
          <a:xfrm>
            <a:off x="720000" y="5674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10" name="Rechteck 8">
            <a:extLst>
              <a:ext uri="{FF2B5EF4-FFF2-40B4-BE49-F238E27FC236}">
                <a16:creationId xmlns:a16="http://schemas.microsoft.com/office/drawing/2014/main" id="{F8DE0DAC-0B6A-4184-8AD4-A33FAB826BCD}"/>
              </a:ext>
            </a:extLst>
          </p:cNvPr>
          <p:cNvSpPr/>
          <p:nvPr/>
        </p:nvSpPr>
        <p:spPr>
          <a:xfrm>
            <a:off x="3272606" y="54394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
        <p:nvSpPr>
          <p:cNvPr id="12" name="Rechteck 9">
            <a:extLst>
              <a:ext uri="{FF2B5EF4-FFF2-40B4-BE49-F238E27FC236}">
                <a16:creationId xmlns:a16="http://schemas.microsoft.com/office/drawing/2014/main" id="{3D3FB30B-5CD9-4740-A62B-DAB01222EF89}"/>
              </a:ext>
            </a:extLst>
          </p:cNvPr>
          <p:cNvSpPr/>
          <p:nvPr/>
        </p:nvSpPr>
        <p:spPr>
          <a:xfrm>
            <a:off x="-94179" y="870641"/>
            <a:ext cx="3127779"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CONCEPT WHITENING MODULE</a:t>
            </a:r>
            <a:endParaRPr lang="de-DE" b="1" dirty="0">
              <a:solidFill>
                <a:srgbClr val="EFEFEF"/>
              </a:solidFill>
              <a:uFill>
                <a:noFill/>
              </a:uFill>
            </a:endParaRPr>
          </a:p>
        </p:txBody>
      </p:sp>
    </p:spTree>
    <p:extLst>
      <p:ext uri="{BB962C8B-B14F-4D97-AF65-F5344CB8AC3E}">
        <p14:creationId xmlns:p14="http://schemas.microsoft.com/office/powerpoint/2010/main" val="295780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pic>
        <p:nvPicPr>
          <p:cNvPr id="18" name="Grafik 17" descr="\documentclass{article}&#10;\usepackage{amsmath}&#10;\usepackage{xcolor}&#10;\pagestyle{empty}&#10;\begin{document}&#10;\color{white}&#10;Goal: data from concept $c_j$, namely $\textbf{X}_{cj}$, are highly activated on the $j^{th}$ axis&#10;\end{document}" title="IguanaTex Bitmap Display">
            <a:extLst>
              <a:ext uri="{FF2B5EF4-FFF2-40B4-BE49-F238E27FC236}">
                <a16:creationId xmlns:a16="http://schemas.microsoft.com/office/drawing/2014/main" id="{1B9142B3-AB0F-4831-8239-9CF36C2DF33F}"/>
              </a:ext>
            </a:extLst>
          </p:cNvPr>
          <p:cNvPicPr>
            <a:picLocks noChangeAspect="1"/>
          </p:cNvPicPr>
          <p:nvPr>
            <p:custDataLst>
              <p:tags r:id="rId1"/>
            </p:custDataLst>
          </p:nvPr>
        </p:nvPicPr>
        <p:blipFill>
          <a:blip r:embed="rId7"/>
          <a:stretch>
            <a:fillRect/>
          </a:stretch>
        </p:blipFill>
        <p:spPr>
          <a:xfrm>
            <a:off x="159500" y="1246251"/>
            <a:ext cx="8361363" cy="296595"/>
          </a:xfrm>
          <a:prstGeom prst="rect">
            <a:avLst/>
          </a:prstGeom>
        </p:spPr>
      </p:pic>
      <p:pic>
        <p:nvPicPr>
          <p:cNvPr id="28" name="Grafik 27" descr="\documentclass{article}&#10;\usepackage{amsmath}&#10;\usepackage{xcolor}&#10;\pagestyle{empty}&#10;\begin{document}&#10;\color{white}&#10;optimize:&#10;\end{document}" title="IguanaTex Bitmap Display">
            <a:extLst>
              <a:ext uri="{FF2B5EF4-FFF2-40B4-BE49-F238E27FC236}">
                <a16:creationId xmlns:a16="http://schemas.microsoft.com/office/drawing/2014/main" id="{6B5D1747-0781-4D9A-AA45-6F458D664F05}"/>
              </a:ext>
            </a:extLst>
          </p:cNvPr>
          <p:cNvPicPr>
            <a:picLocks noChangeAspect="1"/>
          </p:cNvPicPr>
          <p:nvPr>
            <p:custDataLst>
              <p:tags r:id="rId2"/>
            </p:custDataLst>
          </p:nvPr>
        </p:nvPicPr>
        <p:blipFill>
          <a:blip r:embed="rId8"/>
          <a:stretch>
            <a:fillRect/>
          </a:stretch>
        </p:blipFill>
        <p:spPr>
          <a:xfrm>
            <a:off x="159500" y="1791557"/>
            <a:ext cx="988692" cy="224133"/>
          </a:xfrm>
          <a:prstGeom prst="rect">
            <a:avLst/>
          </a:prstGeom>
        </p:spPr>
      </p:pic>
      <p:pic>
        <p:nvPicPr>
          <p:cNvPr id="30" name="Grafik 29" descr="\documentclass{article}&#10;\usepackage{amsmath}&#10;\usepackage{xcolor}&#10;\pagestyle{empty}&#10;\begin{document}&#10;\color{white}&#10;\begin{align*}&#10;     \max_{\textbf{q}_1,\textbf{q}_2,...,\textbf{q}_k} \sum_{j=1}^k \frac{1}{n_j} \textbf{q}_j^T \psi(\textbf{Z}_{cj}) \textbf{1}_{n_j \times1}, \qquad s.t. ~ \textbf{Q}^T\textbf{Q} = \textbf{I}_d&#10; \end{align*}&#10;\end{document}" title="IguanaTex Bitmap Display">
            <a:extLst>
              <a:ext uri="{FF2B5EF4-FFF2-40B4-BE49-F238E27FC236}">
                <a16:creationId xmlns:a16="http://schemas.microsoft.com/office/drawing/2014/main" id="{4EC1E4C3-DC1C-4F27-AE6E-375FCCC31EE4}"/>
              </a:ext>
            </a:extLst>
          </p:cNvPr>
          <p:cNvPicPr>
            <a:picLocks noChangeAspect="1"/>
          </p:cNvPicPr>
          <p:nvPr>
            <p:custDataLst>
              <p:tags r:id="rId3"/>
            </p:custDataLst>
          </p:nvPr>
        </p:nvPicPr>
        <p:blipFill>
          <a:blip r:embed="rId9"/>
          <a:stretch>
            <a:fillRect/>
          </a:stretch>
        </p:blipFill>
        <p:spPr>
          <a:xfrm>
            <a:off x="1097713" y="2015690"/>
            <a:ext cx="5716948" cy="797981"/>
          </a:xfrm>
          <a:prstGeom prst="rect">
            <a:avLst/>
          </a:prstGeom>
        </p:spPr>
      </p:pic>
      <p:pic>
        <p:nvPicPr>
          <p:cNvPr id="32" name="Grafik 31" descr="\documentclass{article}&#10;\usepackage{amsmath}&#10;\usepackage{xcolor}&#10;\pagestyle{empty}&#10;\begin{document}&#10;\color{white}&#10; by finding an orthogonal matrix $\textbf{Q}_{d \times d}$ whose column $\textbf{q}_j$ is the $j^{th}$ axis&#10;\end{document}" title="IguanaTex Bitmap Display">
            <a:extLst>
              <a:ext uri="{FF2B5EF4-FFF2-40B4-BE49-F238E27FC236}">
                <a16:creationId xmlns:a16="http://schemas.microsoft.com/office/drawing/2014/main" id="{C59BF03A-62EF-4AB3-9D0E-4A2DDA596536}"/>
              </a:ext>
            </a:extLst>
          </p:cNvPr>
          <p:cNvPicPr>
            <a:picLocks noChangeAspect="1"/>
          </p:cNvPicPr>
          <p:nvPr>
            <p:custDataLst>
              <p:tags r:id="rId4"/>
            </p:custDataLst>
          </p:nvPr>
        </p:nvPicPr>
        <p:blipFill>
          <a:blip r:embed="rId10"/>
          <a:stretch>
            <a:fillRect/>
          </a:stretch>
        </p:blipFill>
        <p:spPr>
          <a:xfrm>
            <a:off x="159500" y="3015744"/>
            <a:ext cx="7852379" cy="322020"/>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E2F88D3A-0EAD-4243-8B3C-D89E60A77CA3}"/>
              </a:ext>
            </a:extLst>
          </p:cNvPr>
          <p:cNvPicPr>
            <a:picLocks noChangeAspect="1"/>
          </p:cNvPicPr>
          <p:nvPr/>
        </p:nvPicPr>
        <p:blipFill>
          <a:blip r:embed="rId11"/>
          <a:stretch>
            <a:fillRect/>
          </a:stretch>
        </p:blipFill>
        <p:spPr>
          <a:xfrm>
            <a:off x="1403746" y="3563437"/>
            <a:ext cx="6336507" cy="1446264"/>
          </a:xfrm>
          <a:prstGeom prst="rect">
            <a:avLst/>
          </a:prstGeom>
        </p:spPr>
      </p:pic>
      <p:sp>
        <p:nvSpPr>
          <p:cNvPr id="8" name="Google Shape;1759;p45">
            <a:extLst>
              <a:ext uri="{FF2B5EF4-FFF2-40B4-BE49-F238E27FC236}">
                <a16:creationId xmlns:a16="http://schemas.microsoft.com/office/drawing/2014/main" id="{629143B2-D400-4E6E-8693-5D61C8CAA58E}"/>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9" name="Rechteck 8">
            <a:extLst>
              <a:ext uri="{FF2B5EF4-FFF2-40B4-BE49-F238E27FC236}">
                <a16:creationId xmlns:a16="http://schemas.microsoft.com/office/drawing/2014/main" id="{A9073B85-F5CE-4965-97B7-8BE3F5972C67}"/>
              </a:ext>
            </a:extLst>
          </p:cNvPr>
          <p:cNvSpPr/>
          <p:nvPr/>
        </p:nvSpPr>
        <p:spPr>
          <a:xfrm>
            <a:off x="3272606" y="69186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
        <p:nvSpPr>
          <p:cNvPr id="10" name="Rechteck 9">
            <a:extLst>
              <a:ext uri="{FF2B5EF4-FFF2-40B4-BE49-F238E27FC236}">
                <a16:creationId xmlns:a16="http://schemas.microsoft.com/office/drawing/2014/main" id="{EF8F13E0-50AF-43A6-8DBF-715B6AE53FAD}"/>
              </a:ext>
            </a:extLst>
          </p:cNvPr>
          <p:cNvSpPr/>
          <p:nvPr/>
        </p:nvSpPr>
        <p:spPr>
          <a:xfrm>
            <a:off x="-111849" y="938474"/>
            <a:ext cx="3127779"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CONCEPT WHITENING MODULE</a:t>
            </a:r>
            <a:endParaRPr lang="de-DE" b="1" dirty="0">
              <a:solidFill>
                <a:srgbClr val="EFEFEF"/>
              </a:solidFill>
              <a:uFill>
                <a:noFill/>
              </a:uFill>
            </a:endParaRPr>
          </a:p>
        </p:txBody>
      </p:sp>
    </p:spTree>
    <p:extLst>
      <p:ext uri="{BB962C8B-B14F-4D97-AF65-F5344CB8AC3E}">
        <p14:creationId xmlns:p14="http://schemas.microsoft.com/office/powerpoint/2010/main" val="3244824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pic>
        <p:nvPicPr>
          <p:cNvPr id="23" name="Grafik 22" descr="\documentclass{article}&#10;\usepackage{amsmath}&#10;\usepackage{xcolor}&#10;\pagestyle{empty}&#10;\begin{document}&#10;\color{white}&#10; The whitening matrix in ZCA is&#10; \begin{align*}&#10;     \textbf{W} = \textbf{D}\mathbf{\Lambda}^{-\frac{1}{2}}\textbf{D}^T, \text{where}&#10; \end{align*}&#10;\end{document}" title="IguanaTex Bitmap Display">
            <a:extLst>
              <a:ext uri="{FF2B5EF4-FFF2-40B4-BE49-F238E27FC236}">
                <a16:creationId xmlns:a16="http://schemas.microsoft.com/office/drawing/2014/main" id="{3F4873B7-1A9B-47B0-BB1B-F3484672ED6B}"/>
              </a:ext>
            </a:extLst>
          </p:cNvPr>
          <p:cNvPicPr>
            <a:picLocks noChangeAspect="1"/>
          </p:cNvPicPr>
          <p:nvPr>
            <p:custDataLst>
              <p:tags r:id="rId1"/>
            </p:custDataLst>
          </p:nvPr>
        </p:nvPicPr>
        <p:blipFill>
          <a:blip r:embed="rId6"/>
          <a:stretch>
            <a:fillRect/>
          </a:stretch>
        </p:blipFill>
        <p:spPr>
          <a:xfrm>
            <a:off x="245227" y="1413594"/>
            <a:ext cx="5259741" cy="817312"/>
          </a:xfrm>
          <a:prstGeom prst="rect">
            <a:avLst/>
          </a:prstGeom>
        </p:spPr>
      </p:pic>
      <p:pic>
        <p:nvPicPr>
          <p:cNvPr id="19" name="Grafik 18" descr="\documentclass{article}&#10;\usepackage{amsmath}&#10;\usepackage{xcolor}&#10;\pagestyle{empty}&#10;\begin{document}&#10;\color{white}&#10;\begin{itemize}&#10;\item $\textbf{A}_{d \times d}$ - eigenvalue diagonal matrix&#10;\item $\textbf{D}_{d \times d}$ eigenvector matrix &#10;\end{itemize}&#10;\end{document}" title="IguanaTex Bitmap Display">
            <a:extLst>
              <a:ext uri="{FF2B5EF4-FFF2-40B4-BE49-F238E27FC236}">
                <a16:creationId xmlns:a16="http://schemas.microsoft.com/office/drawing/2014/main" id="{CE94E7FC-6192-4E7C-BD49-E286931648F1}"/>
              </a:ext>
            </a:extLst>
          </p:cNvPr>
          <p:cNvPicPr>
            <a:picLocks noChangeAspect="1"/>
          </p:cNvPicPr>
          <p:nvPr>
            <p:custDataLst>
              <p:tags r:id="rId2"/>
            </p:custDataLst>
          </p:nvPr>
        </p:nvPicPr>
        <p:blipFill>
          <a:blip r:embed="rId7"/>
          <a:stretch>
            <a:fillRect/>
          </a:stretch>
        </p:blipFill>
        <p:spPr>
          <a:xfrm>
            <a:off x="4706785" y="2592726"/>
            <a:ext cx="4071653" cy="763576"/>
          </a:xfrm>
          <a:prstGeom prst="rect">
            <a:avLst/>
          </a:prstGeom>
        </p:spPr>
      </p:pic>
      <p:pic>
        <p:nvPicPr>
          <p:cNvPr id="21" name="Grafik 20" descr="\documentclass{article}&#10;\usepackage{amsmath}&#10;\usepackage{xcolor}&#10;\pagestyle{empty}&#10;\begin{document}&#10;\color{white}&#10;given by the eigenvalue decomposition of the covariance matrix&#10; \begin{align*}&#10;     \mathbf{\Sigma} = \textbf{D} \mathbf{\Lambda} \textbf{D}^T&#10; \end{align*}&#10;\end{document}" title="IguanaTex Bitmap Display">
            <a:extLst>
              <a:ext uri="{FF2B5EF4-FFF2-40B4-BE49-F238E27FC236}">
                <a16:creationId xmlns:a16="http://schemas.microsoft.com/office/drawing/2014/main" id="{3A67B18F-7026-46B0-B500-9C19E220AA5B}"/>
              </a:ext>
            </a:extLst>
          </p:cNvPr>
          <p:cNvPicPr>
            <a:picLocks noChangeAspect="1"/>
          </p:cNvPicPr>
          <p:nvPr>
            <p:custDataLst>
              <p:tags r:id="rId3"/>
            </p:custDataLst>
          </p:nvPr>
        </p:nvPicPr>
        <p:blipFill>
          <a:blip r:embed="rId8"/>
          <a:stretch>
            <a:fillRect/>
          </a:stretch>
        </p:blipFill>
        <p:spPr>
          <a:xfrm>
            <a:off x="245226" y="3718122"/>
            <a:ext cx="7037170" cy="762981"/>
          </a:xfrm>
          <a:prstGeom prst="rect">
            <a:avLst/>
          </a:prstGeom>
        </p:spPr>
      </p:pic>
      <p:sp>
        <p:nvSpPr>
          <p:cNvPr id="6" name="Google Shape;1759;p45">
            <a:extLst>
              <a:ext uri="{FF2B5EF4-FFF2-40B4-BE49-F238E27FC236}">
                <a16:creationId xmlns:a16="http://schemas.microsoft.com/office/drawing/2014/main" id="{65060149-FAA8-4B02-BFAF-3F39319C7501}"/>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7" name="Rechteck 8">
            <a:extLst>
              <a:ext uri="{FF2B5EF4-FFF2-40B4-BE49-F238E27FC236}">
                <a16:creationId xmlns:a16="http://schemas.microsoft.com/office/drawing/2014/main" id="{59C49619-D39D-4495-8422-667F618971AE}"/>
              </a:ext>
            </a:extLst>
          </p:cNvPr>
          <p:cNvSpPr/>
          <p:nvPr/>
        </p:nvSpPr>
        <p:spPr>
          <a:xfrm>
            <a:off x="3272606" y="69186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
        <p:nvSpPr>
          <p:cNvPr id="8" name="Rechteck 9">
            <a:extLst>
              <a:ext uri="{FF2B5EF4-FFF2-40B4-BE49-F238E27FC236}">
                <a16:creationId xmlns:a16="http://schemas.microsoft.com/office/drawing/2014/main" id="{C7B718CC-4798-4F14-921E-7480FDC35FAF}"/>
              </a:ext>
            </a:extLst>
          </p:cNvPr>
          <p:cNvSpPr/>
          <p:nvPr/>
        </p:nvSpPr>
        <p:spPr>
          <a:xfrm>
            <a:off x="0" y="1050856"/>
            <a:ext cx="1790875"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ZCA WHITENING</a:t>
            </a:r>
            <a:endParaRPr lang="de-DE" b="1" dirty="0">
              <a:solidFill>
                <a:srgbClr val="EFEFEF"/>
              </a:solidFill>
              <a:uFill>
                <a:noFill/>
              </a:u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pic>
        <p:nvPicPr>
          <p:cNvPr id="9" name="Grafik 8" descr="\documentclass{article}&#10;\usepackage{amsmath}&#10;\usepackage{xcolor}&#10;\pagestyle{empty}&#10;\begin{document}&#10;\color{white}&#10;\begin{align*}&#10; \min_{\theta, \omega, W, \mu} \frac{1}{n} \sum_{i=1}^n l(g(\textbf{Q}^T\psi(\Phi(x_i^{(cj)};\theta);\textbf{W},\mu)&#10;\end{align*}&#10;\end{document}" title="IguanaTex Bitmap Display">
            <a:extLst>
              <a:ext uri="{FF2B5EF4-FFF2-40B4-BE49-F238E27FC236}">
                <a16:creationId xmlns:a16="http://schemas.microsoft.com/office/drawing/2014/main" id="{A0CAF976-5FD3-414C-9CA4-8D4CFD96FDF1}"/>
              </a:ext>
            </a:extLst>
          </p:cNvPr>
          <p:cNvPicPr>
            <a:picLocks noChangeAspect="1"/>
          </p:cNvPicPr>
          <p:nvPr>
            <p:custDataLst>
              <p:tags r:id="rId1"/>
            </p:custDataLst>
          </p:nvPr>
        </p:nvPicPr>
        <p:blipFill>
          <a:blip r:embed="rId6"/>
          <a:stretch>
            <a:fillRect/>
          </a:stretch>
        </p:blipFill>
        <p:spPr>
          <a:xfrm>
            <a:off x="2175338" y="1545851"/>
            <a:ext cx="4361721" cy="711194"/>
          </a:xfrm>
          <a:prstGeom prst="rect">
            <a:avLst/>
          </a:prstGeom>
        </p:spPr>
      </p:pic>
      <p:pic>
        <p:nvPicPr>
          <p:cNvPr id="28" name="Grafik 27" descr="\documentclass{article}&#10;\usepackage{amsmath}&#10;\usepackage{xcolor}&#10;\pagestyle{empty}&#10;\begin{document}&#10;\color{white}&#10;\begin{itemize}&#10;     \item $\Phi$ layer before the Concept Whitening module parameterized by $\theta$ &#10;     \item $g$ layer after the Concept Whitening module parameterized by $\omega$&#10;     \item $\psi$ whitening transformation parameterized by mean $\mu$ and matrix \textbf{W}&#10;     \item \textbf{Q} orthogonal matrix, which forms in combination $\textbf{Q}^T \psi$ the CWM&#10;     \item $l$ any differentiable loss, in our case this is the cross-entropy loss&#10; \end{itemize}\end{document}" title="IguanaTex Bitmap Display">
            <a:extLst>
              <a:ext uri="{FF2B5EF4-FFF2-40B4-BE49-F238E27FC236}">
                <a16:creationId xmlns:a16="http://schemas.microsoft.com/office/drawing/2014/main" id="{32D729D4-5189-478A-9B94-4DD65F155C6F}"/>
              </a:ext>
            </a:extLst>
          </p:cNvPr>
          <p:cNvPicPr>
            <a:picLocks noChangeAspect="1"/>
          </p:cNvPicPr>
          <p:nvPr>
            <p:custDataLst>
              <p:tags r:id="rId2"/>
            </p:custDataLst>
          </p:nvPr>
        </p:nvPicPr>
        <p:blipFill>
          <a:blip r:embed="rId7"/>
          <a:stretch>
            <a:fillRect/>
          </a:stretch>
        </p:blipFill>
        <p:spPr>
          <a:xfrm>
            <a:off x="593715" y="2547138"/>
            <a:ext cx="7957109" cy="2336989"/>
          </a:xfrm>
          <a:prstGeom prst="rect">
            <a:avLst/>
          </a:prstGeom>
        </p:spPr>
      </p:pic>
      <p:pic>
        <p:nvPicPr>
          <p:cNvPr id="7" name="Grafik 6" descr="\documentclass{article}&#10;\usepackage{amsmath}&#10;\usepackage{xcolor}&#10;\pagestyle{empty}&#10;\begin{document}&#10;\color{white}&#10;optimize first objective, which is the loss for the traffic sign classification:&#10;\end{document}" title="IguanaTex Bitmap Display">
            <a:extLst>
              <a:ext uri="{FF2B5EF4-FFF2-40B4-BE49-F238E27FC236}">
                <a16:creationId xmlns:a16="http://schemas.microsoft.com/office/drawing/2014/main" id="{D9BC814A-C79C-4149-ADBC-7B9921A40147}"/>
              </a:ext>
            </a:extLst>
          </p:cNvPr>
          <p:cNvPicPr>
            <a:picLocks noChangeAspect="1"/>
          </p:cNvPicPr>
          <p:nvPr>
            <p:custDataLst>
              <p:tags r:id="rId3"/>
            </p:custDataLst>
          </p:nvPr>
        </p:nvPicPr>
        <p:blipFill>
          <a:blip r:embed="rId8"/>
          <a:stretch>
            <a:fillRect/>
          </a:stretch>
        </p:blipFill>
        <p:spPr>
          <a:xfrm>
            <a:off x="288298" y="1019111"/>
            <a:ext cx="8135802" cy="236649"/>
          </a:xfrm>
          <a:prstGeom prst="rect">
            <a:avLst/>
          </a:prstGeom>
        </p:spPr>
      </p:pic>
      <p:sp>
        <p:nvSpPr>
          <p:cNvPr id="8" name="Google Shape;1759;p45">
            <a:extLst>
              <a:ext uri="{FF2B5EF4-FFF2-40B4-BE49-F238E27FC236}">
                <a16:creationId xmlns:a16="http://schemas.microsoft.com/office/drawing/2014/main" id="{A346F4F6-D79C-486F-8003-CED549FC625C}"/>
              </a:ext>
            </a:extLst>
          </p:cNvPr>
          <p:cNvSpPr txBox="1">
            <a:spLocks/>
          </p:cNvSpPr>
          <p:nvPr/>
        </p:nvSpPr>
        <p:spPr>
          <a:xfrm>
            <a:off x="720100" y="-7364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10" name="Rechteck 8">
            <a:extLst>
              <a:ext uri="{FF2B5EF4-FFF2-40B4-BE49-F238E27FC236}">
                <a16:creationId xmlns:a16="http://schemas.microsoft.com/office/drawing/2014/main" id="{83FE1725-5C23-4806-9235-C40FA0E3172E}"/>
              </a:ext>
            </a:extLst>
          </p:cNvPr>
          <p:cNvSpPr/>
          <p:nvPr/>
        </p:nvSpPr>
        <p:spPr>
          <a:xfrm>
            <a:off x="3272606" y="40129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
        <p:nvSpPr>
          <p:cNvPr id="11" name="Rechteck 9">
            <a:extLst>
              <a:ext uri="{FF2B5EF4-FFF2-40B4-BE49-F238E27FC236}">
                <a16:creationId xmlns:a16="http://schemas.microsoft.com/office/drawing/2014/main" id="{3B3C3025-A74E-4D2C-992E-6A8D12DD6143}"/>
              </a:ext>
            </a:extLst>
          </p:cNvPr>
          <p:cNvSpPr/>
          <p:nvPr/>
        </p:nvSpPr>
        <p:spPr>
          <a:xfrm>
            <a:off x="48459" y="729018"/>
            <a:ext cx="4689104"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ALTERNATING OPTIMIZATION ON TWO STEPS 1/3</a:t>
            </a:r>
            <a:endParaRPr lang="de-DE" b="1" dirty="0">
              <a:solidFill>
                <a:srgbClr val="EFEFEF"/>
              </a:solidFill>
              <a:uFill>
                <a:noFill/>
              </a:uFill>
            </a:endParaRPr>
          </a:p>
        </p:txBody>
      </p:sp>
    </p:spTree>
    <p:extLst>
      <p:ext uri="{BB962C8B-B14F-4D97-AF65-F5344CB8AC3E}">
        <p14:creationId xmlns:p14="http://schemas.microsoft.com/office/powerpoint/2010/main" val="245334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pic>
        <p:nvPicPr>
          <p:cNvPr id="5" name="Grafik 4" descr="\documentclass{article}&#10;\usepackage{amsmath}&#10;\usepackage{xcolor}&#10;\pagestyle{empty}&#10;\begin{document}&#10;\color{white}&#10;\begin{align*}&#10;     \max_{\textbf{q}_1,\textbf{q}_2,...,\textbf{q}_k} \sum_{j=1}^k \frac{1}{n_j} \sum_{x_i^{(c_j)} \in X_{cj}}\textbf{q}_j^T \psi(\Phi(x_i^{(c_j)};\theta);\textbf{W},\mu), \qquad s.t. ~ \textbf{Q}^T\textbf{Q} = \textbf{I}_d&#10; \end{align*}&#10;\end{document}" title="IguanaTex Bitmap Display">
            <a:extLst>
              <a:ext uri="{FF2B5EF4-FFF2-40B4-BE49-F238E27FC236}">
                <a16:creationId xmlns:a16="http://schemas.microsoft.com/office/drawing/2014/main" id="{C113618B-7EB3-497C-876C-4DFB24811B77}"/>
              </a:ext>
            </a:extLst>
          </p:cNvPr>
          <p:cNvPicPr>
            <a:picLocks noChangeAspect="1"/>
          </p:cNvPicPr>
          <p:nvPr>
            <p:custDataLst>
              <p:tags r:id="rId1"/>
            </p:custDataLst>
          </p:nvPr>
        </p:nvPicPr>
        <p:blipFill>
          <a:blip r:embed="rId8"/>
          <a:stretch>
            <a:fillRect/>
          </a:stretch>
        </p:blipFill>
        <p:spPr>
          <a:xfrm>
            <a:off x="817450" y="1439915"/>
            <a:ext cx="7509100" cy="924332"/>
          </a:xfrm>
          <a:prstGeom prst="rect">
            <a:avLst/>
          </a:prstGeom>
        </p:spPr>
      </p:pic>
      <p:pic>
        <p:nvPicPr>
          <p:cNvPr id="19" name="Grafik 18" descr="\documentclass{article}&#10;\usepackage{amsmath}&#10;\usepackage{xcolor}&#10;\pagestyle{empty}&#10;\begin{document}&#10;\color{white}&#10; \begin{itemize}&#10;     \item $\mathbf{A} = \mathbf{G} (\textbf{Q}^{(t)})^T - \textbf{Q}^{(t)}\textbf{G}^T$ is a skew-symmetric matrix&#10;     \item \textbf{G} is the gradient of the loss function&#10;     \item $\eta$ is the learning rate&#10; \end{itemize}&#10;\end{document}" title="IguanaTex Bitmap Display">
            <a:extLst>
              <a:ext uri="{FF2B5EF4-FFF2-40B4-BE49-F238E27FC236}">
                <a16:creationId xmlns:a16="http://schemas.microsoft.com/office/drawing/2014/main" id="{58EF47AE-EAB5-417F-895D-766436EBED86}"/>
              </a:ext>
            </a:extLst>
          </p:cNvPr>
          <p:cNvPicPr>
            <a:picLocks noChangeAspect="1"/>
          </p:cNvPicPr>
          <p:nvPr>
            <p:custDataLst>
              <p:tags r:id="rId2"/>
            </p:custDataLst>
          </p:nvPr>
        </p:nvPicPr>
        <p:blipFill>
          <a:blip r:embed="rId9"/>
          <a:stretch>
            <a:fillRect/>
          </a:stretch>
        </p:blipFill>
        <p:spPr>
          <a:xfrm>
            <a:off x="288299" y="3705903"/>
            <a:ext cx="6173345" cy="1360975"/>
          </a:xfrm>
          <a:prstGeom prst="rect">
            <a:avLst/>
          </a:prstGeom>
        </p:spPr>
      </p:pic>
      <p:pic>
        <p:nvPicPr>
          <p:cNvPr id="3" name="Grafik 2" descr="\documentclass{article}&#10;\usepackage{amsmath}&#10;\usepackage{xcolor}&#10;\pagestyle{empty}&#10;\begin{document}&#10;\color{white}&#10;optimize second objective, which is the concept alignment loss:&#10;\end{document}" title="IguanaTex Bitmap Display">
            <a:extLst>
              <a:ext uri="{FF2B5EF4-FFF2-40B4-BE49-F238E27FC236}">
                <a16:creationId xmlns:a16="http://schemas.microsoft.com/office/drawing/2014/main" id="{09D99684-D3F3-490B-854D-C903D146A779}"/>
              </a:ext>
            </a:extLst>
          </p:cNvPr>
          <p:cNvPicPr>
            <a:picLocks noChangeAspect="1"/>
          </p:cNvPicPr>
          <p:nvPr>
            <p:custDataLst>
              <p:tags r:id="rId3"/>
            </p:custDataLst>
          </p:nvPr>
        </p:nvPicPr>
        <p:blipFill>
          <a:blip r:embed="rId10"/>
          <a:stretch>
            <a:fillRect/>
          </a:stretch>
        </p:blipFill>
        <p:spPr>
          <a:xfrm>
            <a:off x="288299" y="1019111"/>
            <a:ext cx="6972235" cy="234002"/>
          </a:xfrm>
          <a:prstGeom prst="rect">
            <a:avLst/>
          </a:prstGeom>
        </p:spPr>
      </p:pic>
      <p:pic>
        <p:nvPicPr>
          <p:cNvPr id="8" name="Grafik 7" descr="\documentclass{article}&#10;\usepackage{amsmath}&#10;\usepackage{xcolor}&#10;\pagestyle{empty}&#10;\begin{document}&#10;\color{white}&#10;the orthogonal matrix \textbf{Q} is updated by Cayley transform&#10;\end{document}" title="IguanaTex Bitmap Display">
            <a:extLst>
              <a:ext uri="{FF2B5EF4-FFF2-40B4-BE49-F238E27FC236}">
                <a16:creationId xmlns:a16="http://schemas.microsoft.com/office/drawing/2014/main" id="{829D851E-3B64-4335-9001-A2454E3A056B}"/>
              </a:ext>
            </a:extLst>
          </p:cNvPr>
          <p:cNvPicPr>
            <a:picLocks noChangeAspect="1"/>
          </p:cNvPicPr>
          <p:nvPr>
            <p:custDataLst>
              <p:tags r:id="rId4"/>
            </p:custDataLst>
          </p:nvPr>
        </p:nvPicPr>
        <p:blipFill>
          <a:blip r:embed="rId11"/>
          <a:stretch>
            <a:fillRect/>
          </a:stretch>
        </p:blipFill>
        <p:spPr>
          <a:xfrm>
            <a:off x="288299" y="2494701"/>
            <a:ext cx="6358435" cy="238715"/>
          </a:xfrm>
          <a:prstGeom prst="rect">
            <a:avLst/>
          </a:prstGeom>
        </p:spPr>
      </p:pic>
      <p:pic>
        <p:nvPicPr>
          <p:cNvPr id="21" name="Grafik 20" descr="\documentclass{article}&#10;\usepackage{amsmath}&#10;\usepackage{xcolor}&#10;\pagestyle{empty}&#10;\begin{document}&#10;\color{white}&#10;\begin{align*}&#10;     \mathbf{Q}^{t+1} = \Big(I + \frac{\eta}{2}\textbf{A} \Big)^{-1} \Big(I - \frac{\eta}{2}\mathbf{A} \Big) \mathbf{Q}^{(t)}&#10; \end{align*}&#10;\end{document}" title="IguanaTex Bitmap Display">
            <a:extLst>
              <a:ext uri="{FF2B5EF4-FFF2-40B4-BE49-F238E27FC236}">
                <a16:creationId xmlns:a16="http://schemas.microsoft.com/office/drawing/2014/main" id="{BBBDCAC5-169B-4181-9057-147BE3B21FD9}"/>
              </a:ext>
            </a:extLst>
          </p:cNvPr>
          <p:cNvPicPr>
            <a:picLocks noChangeAspect="1"/>
          </p:cNvPicPr>
          <p:nvPr>
            <p:custDataLst>
              <p:tags r:id="rId5"/>
            </p:custDataLst>
          </p:nvPr>
        </p:nvPicPr>
        <p:blipFill>
          <a:blip r:embed="rId12"/>
          <a:stretch>
            <a:fillRect/>
          </a:stretch>
        </p:blipFill>
        <p:spPr>
          <a:xfrm>
            <a:off x="2609551" y="2948031"/>
            <a:ext cx="3924897" cy="543256"/>
          </a:xfrm>
          <a:prstGeom prst="rect">
            <a:avLst/>
          </a:prstGeom>
        </p:spPr>
      </p:pic>
      <p:sp>
        <p:nvSpPr>
          <p:cNvPr id="9" name="Google Shape;1759;p45">
            <a:extLst>
              <a:ext uri="{FF2B5EF4-FFF2-40B4-BE49-F238E27FC236}">
                <a16:creationId xmlns:a16="http://schemas.microsoft.com/office/drawing/2014/main" id="{873066CF-CE51-4E4E-8291-726985679F44}"/>
              </a:ext>
            </a:extLst>
          </p:cNvPr>
          <p:cNvSpPr txBox="1">
            <a:spLocks/>
          </p:cNvSpPr>
          <p:nvPr/>
        </p:nvSpPr>
        <p:spPr>
          <a:xfrm>
            <a:off x="720100" y="-7364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10" name="Rechteck 8">
            <a:extLst>
              <a:ext uri="{FF2B5EF4-FFF2-40B4-BE49-F238E27FC236}">
                <a16:creationId xmlns:a16="http://schemas.microsoft.com/office/drawing/2014/main" id="{28D7E602-E03C-423A-8653-72FCBC5AA477}"/>
              </a:ext>
            </a:extLst>
          </p:cNvPr>
          <p:cNvSpPr/>
          <p:nvPr/>
        </p:nvSpPr>
        <p:spPr>
          <a:xfrm>
            <a:off x="3272606" y="40129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
        <p:nvSpPr>
          <p:cNvPr id="11" name="Rechteck 9">
            <a:extLst>
              <a:ext uri="{FF2B5EF4-FFF2-40B4-BE49-F238E27FC236}">
                <a16:creationId xmlns:a16="http://schemas.microsoft.com/office/drawing/2014/main" id="{EFF6F8CA-F70A-4062-8B8A-C87399868772}"/>
              </a:ext>
            </a:extLst>
          </p:cNvPr>
          <p:cNvSpPr/>
          <p:nvPr/>
        </p:nvSpPr>
        <p:spPr>
          <a:xfrm>
            <a:off x="48459" y="729018"/>
            <a:ext cx="4689104"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ALTERNATING OPTIMIZATION ON TWO STEPS 2/3</a:t>
            </a:r>
            <a:endParaRPr lang="de-DE" b="1" dirty="0">
              <a:solidFill>
                <a:srgbClr val="EFEFEF"/>
              </a:solidFill>
              <a:uFill>
                <a:noFill/>
              </a:uFill>
            </a:endParaRPr>
          </a:p>
        </p:txBody>
      </p:sp>
    </p:spTree>
    <p:extLst>
      <p:ext uri="{BB962C8B-B14F-4D97-AF65-F5344CB8AC3E}">
        <p14:creationId xmlns:p14="http://schemas.microsoft.com/office/powerpoint/2010/main" val="2790879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pic>
        <p:nvPicPr>
          <p:cNvPr id="5" name="Grafik 4" descr="Ein Bild, das Text enthält.&#10;&#10;Automatisch generierte Beschreibung">
            <a:extLst>
              <a:ext uri="{FF2B5EF4-FFF2-40B4-BE49-F238E27FC236}">
                <a16:creationId xmlns:a16="http://schemas.microsoft.com/office/drawing/2014/main" id="{2AB21957-C274-4E3C-9E92-239FB55F1495}"/>
              </a:ext>
            </a:extLst>
          </p:cNvPr>
          <p:cNvPicPr>
            <a:picLocks noChangeAspect="1"/>
          </p:cNvPicPr>
          <p:nvPr/>
        </p:nvPicPr>
        <p:blipFill>
          <a:blip r:embed="rId3"/>
          <a:stretch>
            <a:fillRect/>
          </a:stretch>
        </p:blipFill>
        <p:spPr>
          <a:xfrm>
            <a:off x="1125669" y="1623169"/>
            <a:ext cx="6892662" cy="2863105"/>
          </a:xfrm>
          <a:prstGeom prst="rect">
            <a:avLst/>
          </a:prstGeom>
        </p:spPr>
      </p:pic>
      <p:sp>
        <p:nvSpPr>
          <p:cNvPr id="4" name="Google Shape;1759;p45">
            <a:extLst>
              <a:ext uri="{FF2B5EF4-FFF2-40B4-BE49-F238E27FC236}">
                <a16:creationId xmlns:a16="http://schemas.microsoft.com/office/drawing/2014/main" id="{CDA3A414-C5A3-4F0D-98F8-73595FB17CDB}"/>
              </a:ext>
            </a:extLst>
          </p:cNvPr>
          <p:cNvSpPr txBox="1">
            <a:spLocks/>
          </p:cNvSpPr>
          <p:nvPr/>
        </p:nvSpPr>
        <p:spPr>
          <a:xfrm>
            <a:off x="720000" y="845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6" name="Rechteck 8">
            <a:extLst>
              <a:ext uri="{FF2B5EF4-FFF2-40B4-BE49-F238E27FC236}">
                <a16:creationId xmlns:a16="http://schemas.microsoft.com/office/drawing/2014/main" id="{0D0AECB3-4437-4AE6-9E19-08B77175A05D}"/>
              </a:ext>
            </a:extLst>
          </p:cNvPr>
          <p:cNvSpPr/>
          <p:nvPr/>
        </p:nvSpPr>
        <p:spPr>
          <a:xfrm>
            <a:off x="3272506" y="559465"/>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
        <p:nvSpPr>
          <p:cNvPr id="7" name="Rechteck 9">
            <a:extLst>
              <a:ext uri="{FF2B5EF4-FFF2-40B4-BE49-F238E27FC236}">
                <a16:creationId xmlns:a16="http://schemas.microsoft.com/office/drawing/2014/main" id="{53FB6629-FAE4-4734-B32D-5CADE7A67086}"/>
              </a:ext>
            </a:extLst>
          </p:cNvPr>
          <p:cNvSpPr/>
          <p:nvPr/>
        </p:nvSpPr>
        <p:spPr>
          <a:xfrm>
            <a:off x="2227348" y="1259264"/>
            <a:ext cx="4689104"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ALTERNATING OPTIMIZATION ON TWO STEPS 3/3</a:t>
            </a:r>
            <a:endParaRPr lang="de-DE" b="1" dirty="0">
              <a:solidFill>
                <a:srgbClr val="EFEFEF"/>
              </a:solidFill>
              <a:uFill>
                <a:noFill/>
              </a:uFill>
            </a:endParaRPr>
          </a:p>
        </p:txBody>
      </p:sp>
    </p:spTree>
    <p:extLst>
      <p:ext uri="{BB962C8B-B14F-4D97-AF65-F5344CB8AC3E}">
        <p14:creationId xmlns:p14="http://schemas.microsoft.com/office/powerpoint/2010/main" val="2087496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95329385-10B8-45D5-A230-FCA3E9ECBB8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03252" y="1493133"/>
            <a:ext cx="4219888" cy="2087331"/>
          </a:xfrm>
          <a:prstGeom prst="rect">
            <a:avLst/>
          </a:prstGeom>
        </p:spPr>
      </p:pic>
      <p:pic>
        <p:nvPicPr>
          <p:cNvPr id="6" name="Grafik 5" descr="Ein Bild, das Gras enthält.&#10;&#10;Automatisch generierte Beschreibung">
            <a:extLst>
              <a:ext uri="{FF2B5EF4-FFF2-40B4-BE49-F238E27FC236}">
                <a16:creationId xmlns:a16="http://schemas.microsoft.com/office/drawing/2014/main" id="{CE142FD3-32A4-4D17-9BFF-7A14BA101B4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713903" y="1493132"/>
            <a:ext cx="4226845" cy="2087331"/>
          </a:xfrm>
          <a:prstGeom prst="rect">
            <a:avLst/>
          </a:prstGeom>
        </p:spPr>
      </p:pic>
      <p:cxnSp>
        <p:nvCxnSpPr>
          <p:cNvPr id="12" name="Google Shape;258;p31">
            <a:extLst>
              <a:ext uri="{FF2B5EF4-FFF2-40B4-BE49-F238E27FC236}">
                <a16:creationId xmlns:a16="http://schemas.microsoft.com/office/drawing/2014/main" id="{8E146A23-7F51-45F2-8CF6-8E465BD247C5}"/>
              </a:ext>
            </a:extLst>
          </p:cNvPr>
          <p:cNvCxnSpPr/>
          <p:nvPr/>
        </p:nvCxnSpPr>
        <p:spPr>
          <a:xfrm>
            <a:off x="991372" y="3950217"/>
            <a:ext cx="0" cy="726300"/>
          </a:xfrm>
          <a:prstGeom prst="straightConnector1">
            <a:avLst/>
          </a:prstGeom>
          <a:noFill/>
          <a:ln w="19050" cap="flat" cmpd="sng">
            <a:solidFill>
              <a:srgbClr val="F3F3F3"/>
            </a:solidFill>
            <a:prstDash val="solid"/>
            <a:round/>
            <a:headEnd type="oval" w="med" len="med"/>
            <a:tailEnd type="oval" w="med" len="med"/>
          </a:ln>
        </p:spPr>
      </p:cxnSp>
      <p:sp>
        <p:nvSpPr>
          <p:cNvPr id="16" name="Google Shape;166;p29">
            <a:extLst>
              <a:ext uri="{FF2B5EF4-FFF2-40B4-BE49-F238E27FC236}">
                <a16:creationId xmlns:a16="http://schemas.microsoft.com/office/drawing/2014/main" id="{A644B0B1-C72F-4289-B802-27624ECDBD70}"/>
              </a:ext>
            </a:extLst>
          </p:cNvPr>
          <p:cNvSpPr txBox="1">
            <a:spLocks/>
          </p:cNvSpPr>
          <p:nvPr/>
        </p:nvSpPr>
        <p:spPr>
          <a:xfrm>
            <a:off x="1291593" y="3950217"/>
            <a:ext cx="2424552"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r>
              <a:rPr lang="de-DE" dirty="0"/>
              <a:t>Internet Collection</a:t>
            </a:r>
          </a:p>
          <a:p>
            <a:pPr algn="l"/>
            <a:r>
              <a:rPr lang="de-DE" dirty="0"/>
              <a:t>500 </a:t>
            </a:r>
            <a:r>
              <a:rPr lang="de-DE" dirty="0" err="1"/>
              <a:t>images</a:t>
            </a:r>
            <a:r>
              <a:rPr lang="de-DE" dirty="0"/>
              <a:t> per </a:t>
            </a:r>
            <a:r>
              <a:rPr lang="de-DE" dirty="0" err="1"/>
              <a:t>concept</a:t>
            </a:r>
            <a:r>
              <a:rPr lang="de-DE" dirty="0"/>
              <a:t> </a:t>
            </a:r>
          </a:p>
        </p:txBody>
      </p:sp>
      <p:cxnSp>
        <p:nvCxnSpPr>
          <p:cNvPr id="17" name="Google Shape;258;p31">
            <a:extLst>
              <a:ext uri="{FF2B5EF4-FFF2-40B4-BE49-F238E27FC236}">
                <a16:creationId xmlns:a16="http://schemas.microsoft.com/office/drawing/2014/main" id="{9126B0D8-A81A-4EEF-8386-EF40D64ACE3E}"/>
              </a:ext>
            </a:extLst>
          </p:cNvPr>
          <p:cNvCxnSpPr/>
          <p:nvPr/>
        </p:nvCxnSpPr>
        <p:spPr>
          <a:xfrm>
            <a:off x="5505017" y="3950217"/>
            <a:ext cx="0" cy="726300"/>
          </a:xfrm>
          <a:prstGeom prst="straightConnector1">
            <a:avLst/>
          </a:prstGeom>
          <a:noFill/>
          <a:ln w="19050" cap="flat" cmpd="sng">
            <a:solidFill>
              <a:srgbClr val="F3F3F3"/>
            </a:solidFill>
            <a:prstDash val="solid"/>
            <a:round/>
            <a:headEnd type="oval" w="med" len="med"/>
            <a:tailEnd type="oval" w="med" len="med"/>
          </a:ln>
        </p:spPr>
      </p:cxnSp>
      <p:sp>
        <p:nvSpPr>
          <p:cNvPr id="18" name="Google Shape;166;p29">
            <a:extLst>
              <a:ext uri="{FF2B5EF4-FFF2-40B4-BE49-F238E27FC236}">
                <a16:creationId xmlns:a16="http://schemas.microsoft.com/office/drawing/2014/main" id="{C3037A6B-8C0D-4DF4-BC17-0D6E7062C292}"/>
              </a:ext>
            </a:extLst>
          </p:cNvPr>
          <p:cNvSpPr txBox="1">
            <a:spLocks/>
          </p:cNvSpPr>
          <p:nvPr/>
        </p:nvSpPr>
        <p:spPr>
          <a:xfrm>
            <a:off x="5805238" y="3950217"/>
            <a:ext cx="2424552"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r>
              <a:rPr lang="de-DE" dirty="0"/>
              <a:t>Formular </a:t>
            </a:r>
            <a:r>
              <a:rPr lang="de-DE" dirty="0" err="1"/>
              <a:t>generated</a:t>
            </a:r>
            <a:endParaRPr lang="de-DE" dirty="0"/>
          </a:p>
          <a:p>
            <a:pPr algn="l"/>
            <a:r>
              <a:rPr lang="de-DE" dirty="0"/>
              <a:t>1000 </a:t>
            </a:r>
            <a:r>
              <a:rPr lang="de-DE" dirty="0" err="1"/>
              <a:t>images</a:t>
            </a:r>
            <a:r>
              <a:rPr lang="de-DE" dirty="0"/>
              <a:t> per </a:t>
            </a:r>
            <a:r>
              <a:rPr lang="de-DE" dirty="0" err="1"/>
              <a:t>concept</a:t>
            </a:r>
            <a:r>
              <a:rPr lang="de-DE" dirty="0"/>
              <a:t> </a:t>
            </a:r>
          </a:p>
        </p:txBody>
      </p:sp>
      <p:pic>
        <p:nvPicPr>
          <p:cNvPr id="4" name="Audio 3">
            <a:hlinkClick r:id="" action="ppaction://media"/>
            <a:extLst>
              <a:ext uri="{FF2B5EF4-FFF2-40B4-BE49-F238E27FC236}">
                <a16:creationId xmlns:a16="http://schemas.microsoft.com/office/drawing/2014/main" id="{043686BA-2D2D-403B-B983-CEDE694B40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56638" y="5143500"/>
            <a:ext cx="487362" cy="487362"/>
          </a:xfrm>
          <a:prstGeom prst="rect">
            <a:avLst/>
          </a:prstGeom>
        </p:spPr>
      </p:pic>
      <p:sp>
        <p:nvSpPr>
          <p:cNvPr id="10" name="Google Shape;1759;p45">
            <a:extLst>
              <a:ext uri="{FF2B5EF4-FFF2-40B4-BE49-F238E27FC236}">
                <a16:creationId xmlns:a16="http://schemas.microsoft.com/office/drawing/2014/main" id="{5487D484-F89E-4B32-99B9-79D802CEB485}"/>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13" name="Rechteck 9">
            <a:extLst>
              <a:ext uri="{FF2B5EF4-FFF2-40B4-BE49-F238E27FC236}">
                <a16:creationId xmlns:a16="http://schemas.microsoft.com/office/drawing/2014/main" id="{1679015B-EF1C-459D-902B-B4A45CC253CE}"/>
              </a:ext>
            </a:extLst>
          </p:cNvPr>
          <p:cNvSpPr/>
          <p:nvPr/>
        </p:nvSpPr>
        <p:spPr>
          <a:xfrm>
            <a:off x="3451340" y="1123378"/>
            <a:ext cx="2241319"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CONCEPT DATASETS</a:t>
            </a:r>
            <a:endParaRPr lang="de-DE" b="1" dirty="0">
              <a:solidFill>
                <a:srgbClr val="EFEFEF"/>
              </a:solidFill>
              <a:uFill>
                <a:noFill/>
              </a:uFill>
            </a:endParaRPr>
          </a:p>
        </p:txBody>
      </p:sp>
      <p:sp>
        <p:nvSpPr>
          <p:cNvPr id="15" name="Rechteck 8">
            <a:extLst>
              <a:ext uri="{FF2B5EF4-FFF2-40B4-BE49-F238E27FC236}">
                <a16:creationId xmlns:a16="http://schemas.microsoft.com/office/drawing/2014/main" id="{4D095FF6-6E4D-4F1E-97C0-B0B84B118A32}"/>
              </a:ext>
            </a:extLst>
          </p:cNvPr>
          <p:cNvSpPr/>
          <p:nvPr/>
        </p:nvSpPr>
        <p:spPr>
          <a:xfrm>
            <a:off x="3272606" y="69186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Tree>
    <p:extLst>
      <p:ext uri="{BB962C8B-B14F-4D97-AF65-F5344CB8AC3E}">
        <p14:creationId xmlns:p14="http://schemas.microsoft.com/office/powerpoint/2010/main" val="3075893493"/>
      </p:ext>
    </p:extLst>
  </p:cSld>
  <p:clrMapOvr>
    <a:masterClrMapping/>
  </p:clrMapOvr>
  <mc:AlternateContent xmlns:mc="http://schemas.openxmlformats.org/markup-compatibility/2006" xmlns:p14="http://schemas.microsoft.com/office/powerpoint/2010/main">
    <mc:Choice Requires="p14">
      <p:transition spd="slow" p14:dur="2000" advTm="33850"/>
    </mc:Choice>
    <mc:Fallback xmlns="">
      <p:transition spd="slow" advTm="33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7" name="Google Shape;407;p32"/>
          <p:cNvGrpSpPr/>
          <p:nvPr/>
        </p:nvGrpSpPr>
        <p:grpSpPr>
          <a:xfrm>
            <a:off x="3466895" y="1903046"/>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778669" y="2337500"/>
            <a:ext cx="2290556" cy="701400"/>
          </a:xfrm>
          <a:prstGeom prst="rect">
            <a:avLst/>
          </a:prstGeom>
        </p:spPr>
        <p:txBody>
          <a:bodyPr spcFirstLastPara="1" wrap="square" lIns="91425" tIns="182875" rIns="91425" bIns="91425" anchor="t" anchorCtr="0">
            <a:noAutofit/>
          </a:bodyPr>
          <a:lstStyle/>
          <a:p>
            <a:pPr marL="0" lvl="0" indent="0" algn="r" rtl="0">
              <a:lnSpc>
                <a:spcPct val="100000"/>
              </a:lnSpc>
              <a:spcBef>
                <a:spcPts val="0"/>
              </a:spcBef>
              <a:spcAft>
                <a:spcPts val="1600"/>
              </a:spcAft>
              <a:buNone/>
            </a:pPr>
            <a:r>
              <a:rPr lang="en-US" sz="1400" dirty="0"/>
              <a:t>Replace batch normalization layer in pretrained ResNet18</a:t>
            </a:r>
          </a:p>
        </p:txBody>
      </p:sp>
      <p:sp>
        <p:nvSpPr>
          <p:cNvPr id="634" name="Google Shape;634;p32"/>
          <p:cNvSpPr txBox="1">
            <a:spLocks noGrp="1"/>
          </p:cNvSpPr>
          <p:nvPr>
            <p:ph type="subTitle" idx="4294967295"/>
          </p:nvPr>
        </p:nvSpPr>
        <p:spPr>
          <a:xfrm>
            <a:off x="6074974" y="1697138"/>
            <a:ext cx="2208600" cy="888808"/>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de-DE" sz="1400" dirty="0"/>
              <a:t>T</a:t>
            </a:r>
            <a:r>
              <a:rPr lang="en" sz="1400" dirty="0"/>
              <a:t>raining with the same parameters as without CW except learn rate of 5e-2</a:t>
            </a:r>
            <a:endParaRPr sz="1400" dirty="0"/>
          </a:p>
        </p:txBody>
      </p:sp>
      <p:sp>
        <p:nvSpPr>
          <p:cNvPr id="635" name="Google Shape;635;p32"/>
          <p:cNvSpPr txBox="1">
            <a:spLocks noGrp="1"/>
          </p:cNvSpPr>
          <p:nvPr>
            <p:ph type="subTitle" idx="4294967295"/>
          </p:nvPr>
        </p:nvSpPr>
        <p:spPr>
          <a:xfrm>
            <a:off x="6074974" y="3294263"/>
            <a:ext cx="2349126"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de-DE" sz="1400" dirty="0"/>
              <a:t>T</a:t>
            </a:r>
            <a:r>
              <a:rPr lang="en" sz="1400" dirty="0"/>
              <a:t>rain additional epochs on trained classification network</a:t>
            </a:r>
            <a:endParaRPr sz="1400" dirty="0"/>
          </a:p>
        </p:txBody>
      </p:sp>
      <p:cxnSp>
        <p:nvCxnSpPr>
          <p:cNvPr id="636" name="Google Shape;636;p32"/>
          <p:cNvCxnSpPr>
            <a:cxnSpLocks/>
            <a:stCxn id="634" idx="1"/>
          </p:cNvCxnSpPr>
          <p:nvPr/>
        </p:nvCxnSpPr>
        <p:spPr>
          <a:xfrm rot="10800000" flipV="1">
            <a:off x="5172574" y="2141542"/>
            <a:ext cx="902400" cy="100396"/>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7" name="Google Shape;637;p32"/>
          <p:cNvCxnSpPr>
            <a:cxnSpLocks/>
            <a:stCxn id="635" idx="1"/>
          </p:cNvCxnSpPr>
          <p:nvPr/>
        </p:nvCxnSpPr>
        <p:spPr>
          <a:xfrm rot="10800000">
            <a:off x="4590274" y="3202463"/>
            <a:ext cx="1484700" cy="4425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8" name="Google Shape;638;p32"/>
          <p:cNvCxnSpPr>
            <a:cxnSpLocks/>
            <a:stCxn id="633" idx="3"/>
          </p:cNvCxnSpPr>
          <p:nvPr/>
        </p:nvCxnSpPr>
        <p:spPr>
          <a:xfrm>
            <a:off x="3069225" y="2688200"/>
            <a:ext cx="841800" cy="0"/>
          </a:xfrm>
          <a:prstGeom prst="straightConnector1">
            <a:avLst/>
          </a:prstGeom>
          <a:noFill/>
          <a:ln w="19050" cap="flat" cmpd="sng">
            <a:solidFill>
              <a:srgbClr val="F3F3F3"/>
            </a:solidFill>
            <a:prstDash val="solid"/>
            <a:round/>
            <a:headEnd type="oval" w="med" len="med"/>
            <a:tailEnd type="none" w="med" len="med"/>
          </a:ln>
        </p:spPr>
      </p:cxnSp>
      <p:sp>
        <p:nvSpPr>
          <p:cNvPr id="639" name="Google Shape;639;p32"/>
          <p:cNvSpPr txBox="1">
            <a:spLocks noGrp="1"/>
          </p:cNvSpPr>
          <p:nvPr>
            <p:ph type="subTitle" idx="4294967295"/>
          </p:nvPr>
        </p:nvSpPr>
        <p:spPr>
          <a:xfrm>
            <a:off x="860625" y="1968536"/>
            <a:ext cx="2208600"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en" sz="1600" b="1" dirty="0">
                <a:latin typeface="Rajdhani"/>
                <a:ea typeface="Rajdhani"/>
                <a:cs typeface="Rajdhani"/>
                <a:sym typeface="Rajdhani"/>
              </a:rPr>
              <a:t>5</a:t>
            </a:r>
            <a:r>
              <a:rPr lang="en" sz="1600" b="1" baseline="30000" dirty="0">
                <a:latin typeface="Rajdhani"/>
                <a:ea typeface="Rajdhani"/>
                <a:cs typeface="Rajdhani"/>
                <a:sym typeface="Rajdhani"/>
              </a:rPr>
              <a:t>th</a:t>
            </a:r>
            <a:r>
              <a:rPr lang="en" sz="1600" b="1" dirty="0">
                <a:latin typeface="Rajdhani"/>
                <a:ea typeface="Rajdhani"/>
                <a:cs typeface="Rajdhani"/>
                <a:sym typeface="Rajdhani"/>
              </a:rPr>
              <a:t> residual block</a:t>
            </a:r>
            <a:endParaRPr sz="1600" b="1" dirty="0">
              <a:latin typeface="Rajdhani"/>
              <a:ea typeface="Rajdhani"/>
              <a:cs typeface="Rajdhani"/>
              <a:sym typeface="Rajdhani"/>
            </a:endParaRPr>
          </a:p>
        </p:txBody>
      </p:sp>
      <p:sp>
        <p:nvSpPr>
          <p:cNvPr id="640" name="Google Shape;640;p32"/>
          <p:cNvSpPr txBox="1">
            <a:spLocks noGrp="1"/>
          </p:cNvSpPr>
          <p:nvPr>
            <p:ph type="subTitle" idx="4294967295"/>
          </p:nvPr>
        </p:nvSpPr>
        <p:spPr>
          <a:xfrm>
            <a:off x="6074975" y="1328160"/>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de-DE" sz="1600" b="1" dirty="0">
                <a:latin typeface="Rajdhani"/>
                <a:ea typeface="Rajdhani"/>
                <a:cs typeface="Rajdhani"/>
                <a:sym typeface="Rajdhani"/>
              </a:rPr>
              <a:t>S</a:t>
            </a:r>
            <a:r>
              <a:rPr lang="en" sz="1600" b="1" dirty="0">
                <a:latin typeface="Rajdhani"/>
                <a:ea typeface="Rajdhani"/>
                <a:cs typeface="Rajdhani"/>
                <a:sym typeface="Rajdhani"/>
              </a:rPr>
              <a:t>ame parameters</a:t>
            </a:r>
            <a:endParaRPr sz="1600" b="1" dirty="0">
              <a:latin typeface="Rajdhani"/>
              <a:ea typeface="Rajdhani"/>
              <a:cs typeface="Rajdhani"/>
              <a:sym typeface="Rajdhani"/>
            </a:endParaRPr>
          </a:p>
        </p:txBody>
      </p:sp>
      <p:sp>
        <p:nvSpPr>
          <p:cNvPr id="641" name="Google Shape;641;p32"/>
          <p:cNvSpPr txBox="1">
            <a:spLocks noGrp="1"/>
          </p:cNvSpPr>
          <p:nvPr>
            <p:ph type="subTitle" idx="4294967295"/>
          </p:nvPr>
        </p:nvSpPr>
        <p:spPr>
          <a:xfrm>
            <a:off x="6074975" y="2925285"/>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de-DE" sz="1600" b="1" dirty="0">
                <a:latin typeface="Rajdhani"/>
                <a:ea typeface="Rajdhani"/>
                <a:cs typeface="Rajdhani"/>
                <a:sym typeface="Rajdhani"/>
              </a:rPr>
              <a:t>5 </a:t>
            </a:r>
            <a:r>
              <a:rPr lang="de-DE" sz="1600" b="1" dirty="0" err="1">
                <a:latin typeface="Rajdhani"/>
                <a:ea typeface="Rajdhani"/>
                <a:cs typeface="Rajdhani"/>
                <a:sym typeface="Rajdhani"/>
              </a:rPr>
              <a:t>epochs</a:t>
            </a:r>
            <a:endParaRPr sz="1600" b="1" dirty="0">
              <a:latin typeface="Rajdhani"/>
              <a:ea typeface="Rajdhani"/>
              <a:cs typeface="Rajdhani"/>
              <a:sym typeface="Rajdhani"/>
            </a:endParaRPr>
          </a:p>
        </p:txBody>
      </p:sp>
      <p:pic>
        <p:nvPicPr>
          <p:cNvPr id="2" name="Audio 1">
            <a:hlinkClick r:id="" action="ppaction://media"/>
            <a:extLst>
              <a:ext uri="{FF2B5EF4-FFF2-40B4-BE49-F238E27FC236}">
                <a16:creationId xmlns:a16="http://schemas.microsoft.com/office/drawing/2014/main" id="{60C3DEED-3FB2-466D-A215-F2489CECA6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6638" y="5186196"/>
            <a:ext cx="487362" cy="487362"/>
          </a:xfrm>
          <a:prstGeom prst="rect">
            <a:avLst/>
          </a:prstGeom>
        </p:spPr>
      </p:pic>
      <p:sp>
        <p:nvSpPr>
          <p:cNvPr id="239" name="Google Shape;1759;p45">
            <a:extLst>
              <a:ext uri="{FF2B5EF4-FFF2-40B4-BE49-F238E27FC236}">
                <a16:creationId xmlns:a16="http://schemas.microsoft.com/office/drawing/2014/main" id="{FBC6FC16-EAFE-449E-BAF2-1B8C8AFDA9D6}"/>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241" name="Rechteck 9">
            <a:extLst>
              <a:ext uri="{FF2B5EF4-FFF2-40B4-BE49-F238E27FC236}">
                <a16:creationId xmlns:a16="http://schemas.microsoft.com/office/drawing/2014/main" id="{C2CE2ED2-B184-4191-BCFD-1B73953ACD8B}"/>
              </a:ext>
            </a:extLst>
          </p:cNvPr>
          <p:cNvSpPr/>
          <p:nvPr/>
        </p:nvSpPr>
        <p:spPr>
          <a:xfrm>
            <a:off x="3965904" y="1149951"/>
            <a:ext cx="1212191"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TRAINING</a:t>
            </a:r>
            <a:endParaRPr lang="de-DE" b="1" dirty="0">
              <a:solidFill>
                <a:srgbClr val="EFEFEF"/>
              </a:solidFill>
              <a:uFill>
                <a:noFill/>
              </a:uFill>
            </a:endParaRPr>
          </a:p>
        </p:txBody>
      </p:sp>
      <p:sp>
        <p:nvSpPr>
          <p:cNvPr id="244" name="Rechteck 8">
            <a:extLst>
              <a:ext uri="{FF2B5EF4-FFF2-40B4-BE49-F238E27FC236}">
                <a16:creationId xmlns:a16="http://schemas.microsoft.com/office/drawing/2014/main" id="{DF6B146A-19FF-401F-B45C-985ECC001452}"/>
              </a:ext>
            </a:extLst>
          </p:cNvPr>
          <p:cNvSpPr/>
          <p:nvPr/>
        </p:nvSpPr>
        <p:spPr>
          <a:xfrm>
            <a:off x="3272606" y="69186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Tree>
  </p:cSld>
  <p:clrMapOvr>
    <a:masterClrMapping/>
  </p:clrMapOvr>
  <mc:AlternateContent xmlns:mc="http://schemas.openxmlformats.org/markup-compatibility/2006" xmlns:p14="http://schemas.microsoft.com/office/powerpoint/2010/main">
    <mc:Choice Requires="p14">
      <p:transition spd="slow" p14:dur="2000" advTm="24302"/>
    </mc:Choice>
    <mc:Fallback xmlns="">
      <p:transition spd="slow" advTm="24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pic>
        <p:nvPicPr>
          <p:cNvPr id="4" name="Grafik 3" descr="Ein Bild, das Tisch enthält.&#10;&#10;Automatisch generierte Beschreibung">
            <a:extLst>
              <a:ext uri="{FF2B5EF4-FFF2-40B4-BE49-F238E27FC236}">
                <a16:creationId xmlns:a16="http://schemas.microsoft.com/office/drawing/2014/main" id="{CA024EFC-8C6D-4B02-AA83-AA9B70256869}"/>
              </a:ext>
            </a:extLst>
          </p:cNvPr>
          <p:cNvPicPr>
            <a:picLocks noChangeAspect="1"/>
          </p:cNvPicPr>
          <p:nvPr/>
        </p:nvPicPr>
        <p:blipFill>
          <a:blip r:embed="rId5"/>
          <a:stretch>
            <a:fillRect/>
          </a:stretch>
        </p:blipFill>
        <p:spPr>
          <a:xfrm>
            <a:off x="373082" y="1394358"/>
            <a:ext cx="4061812" cy="2354784"/>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5AC5C30C-8C68-4FC0-AFCB-C123A55288FA}"/>
              </a:ext>
            </a:extLst>
          </p:cNvPr>
          <p:cNvPicPr>
            <a:picLocks noChangeAspect="1"/>
          </p:cNvPicPr>
          <p:nvPr/>
        </p:nvPicPr>
        <p:blipFill>
          <a:blip r:embed="rId6"/>
          <a:stretch>
            <a:fillRect/>
          </a:stretch>
        </p:blipFill>
        <p:spPr>
          <a:xfrm>
            <a:off x="4994859" y="2110700"/>
            <a:ext cx="3642676" cy="1638442"/>
          </a:xfrm>
          <a:prstGeom prst="rect">
            <a:avLst/>
          </a:prstGeom>
        </p:spPr>
      </p:pic>
      <p:cxnSp>
        <p:nvCxnSpPr>
          <p:cNvPr id="12" name="Google Shape;258;p31">
            <a:extLst>
              <a:ext uri="{FF2B5EF4-FFF2-40B4-BE49-F238E27FC236}">
                <a16:creationId xmlns:a16="http://schemas.microsoft.com/office/drawing/2014/main" id="{DB33226B-1970-41E6-BCA5-B3C676E697B3}"/>
              </a:ext>
            </a:extLst>
          </p:cNvPr>
          <p:cNvCxnSpPr/>
          <p:nvPr/>
        </p:nvCxnSpPr>
        <p:spPr>
          <a:xfrm>
            <a:off x="969940" y="4078809"/>
            <a:ext cx="0" cy="726300"/>
          </a:xfrm>
          <a:prstGeom prst="straightConnector1">
            <a:avLst/>
          </a:prstGeom>
          <a:noFill/>
          <a:ln w="19050" cap="flat" cmpd="sng">
            <a:solidFill>
              <a:srgbClr val="F3F3F3"/>
            </a:solidFill>
            <a:prstDash val="solid"/>
            <a:round/>
            <a:headEnd type="oval" w="med" len="med"/>
            <a:tailEnd type="oval" w="med" len="med"/>
          </a:ln>
        </p:spPr>
      </p:cxnSp>
      <p:sp>
        <p:nvSpPr>
          <p:cNvPr id="13" name="Google Shape;166;p29">
            <a:extLst>
              <a:ext uri="{FF2B5EF4-FFF2-40B4-BE49-F238E27FC236}">
                <a16:creationId xmlns:a16="http://schemas.microsoft.com/office/drawing/2014/main" id="{AA546A9B-EF9A-45F1-AB1E-4FF9E71A687D}"/>
              </a:ext>
            </a:extLst>
          </p:cNvPr>
          <p:cNvSpPr txBox="1">
            <a:spLocks/>
          </p:cNvSpPr>
          <p:nvPr/>
        </p:nvSpPr>
        <p:spPr>
          <a:xfrm>
            <a:off x="1198722" y="4078809"/>
            <a:ext cx="2808917"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r>
              <a:rPr lang="de-DE" dirty="0"/>
              <a:t>Concept </a:t>
            </a:r>
            <a:r>
              <a:rPr lang="de-DE" dirty="0" err="1"/>
              <a:t>validation</a:t>
            </a:r>
            <a:r>
              <a:rPr lang="de-DE" dirty="0"/>
              <a:t> </a:t>
            </a:r>
            <a:r>
              <a:rPr lang="de-DE" dirty="0" err="1"/>
              <a:t>with</a:t>
            </a:r>
            <a:r>
              <a:rPr lang="de-DE" dirty="0"/>
              <a:t> AUC</a:t>
            </a:r>
          </a:p>
        </p:txBody>
      </p:sp>
      <p:cxnSp>
        <p:nvCxnSpPr>
          <p:cNvPr id="14" name="Google Shape;258;p31">
            <a:extLst>
              <a:ext uri="{FF2B5EF4-FFF2-40B4-BE49-F238E27FC236}">
                <a16:creationId xmlns:a16="http://schemas.microsoft.com/office/drawing/2014/main" id="{F4267A21-69F0-488B-9889-895089293285}"/>
              </a:ext>
            </a:extLst>
          </p:cNvPr>
          <p:cNvCxnSpPr/>
          <p:nvPr/>
        </p:nvCxnSpPr>
        <p:spPr>
          <a:xfrm>
            <a:off x="5112105" y="4078809"/>
            <a:ext cx="0" cy="726300"/>
          </a:xfrm>
          <a:prstGeom prst="straightConnector1">
            <a:avLst/>
          </a:prstGeom>
          <a:noFill/>
          <a:ln w="19050" cap="flat" cmpd="sng">
            <a:solidFill>
              <a:srgbClr val="F3F3F3"/>
            </a:solidFill>
            <a:prstDash val="solid"/>
            <a:round/>
            <a:headEnd type="oval" w="med" len="med"/>
            <a:tailEnd type="oval" w="med" len="med"/>
          </a:ln>
        </p:spPr>
      </p:cxnSp>
      <p:sp>
        <p:nvSpPr>
          <p:cNvPr id="15" name="Google Shape;166;p29">
            <a:extLst>
              <a:ext uri="{FF2B5EF4-FFF2-40B4-BE49-F238E27FC236}">
                <a16:creationId xmlns:a16="http://schemas.microsoft.com/office/drawing/2014/main" id="{21B288E7-5513-41B1-BAEA-4369B1B2BC16}"/>
              </a:ext>
            </a:extLst>
          </p:cNvPr>
          <p:cNvSpPr txBox="1">
            <a:spLocks/>
          </p:cNvSpPr>
          <p:nvPr/>
        </p:nvSpPr>
        <p:spPr>
          <a:xfrm>
            <a:off x="5412325" y="4078809"/>
            <a:ext cx="3267317"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r>
              <a:rPr lang="de-DE" dirty="0"/>
              <a:t>Traffic </a:t>
            </a:r>
            <a:r>
              <a:rPr lang="de-DE" dirty="0" err="1"/>
              <a:t>sign</a:t>
            </a:r>
            <a:r>
              <a:rPr lang="de-DE" dirty="0"/>
              <a:t> </a:t>
            </a:r>
            <a:r>
              <a:rPr lang="de-DE" dirty="0" err="1"/>
              <a:t>recognition</a:t>
            </a:r>
            <a:r>
              <a:rPr lang="de-DE" dirty="0"/>
              <a:t> </a:t>
            </a:r>
            <a:r>
              <a:rPr lang="de-DE" dirty="0" err="1"/>
              <a:t>validation</a:t>
            </a:r>
            <a:r>
              <a:rPr lang="de-DE" dirty="0"/>
              <a:t> </a:t>
            </a:r>
            <a:r>
              <a:rPr lang="de-DE" dirty="0" err="1"/>
              <a:t>with</a:t>
            </a:r>
            <a:r>
              <a:rPr lang="de-DE" dirty="0"/>
              <a:t> top1, top5 </a:t>
            </a:r>
            <a:r>
              <a:rPr lang="de-DE" dirty="0" err="1"/>
              <a:t>precision</a:t>
            </a:r>
            <a:endParaRPr lang="de-DE" dirty="0"/>
          </a:p>
        </p:txBody>
      </p:sp>
      <p:pic>
        <p:nvPicPr>
          <p:cNvPr id="2" name="Audio 1">
            <a:hlinkClick r:id="" action="ppaction://media"/>
            <a:extLst>
              <a:ext uri="{FF2B5EF4-FFF2-40B4-BE49-F238E27FC236}">
                <a16:creationId xmlns:a16="http://schemas.microsoft.com/office/drawing/2014/main" id="{8C3F4F55-2CE8-4BC9-B113-F0E65447C2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37535" y="5143500"/>
            <a:ext cx="487362" cy="487362"/>
          </a:xfrm>
          <a:prstGeom prst="rect">
            <a:avLst/>
          </a:prstGeom>
        </p:spPr>
      </p:pic>
      <p:sp>
        <p:nvSpPr>
          <p:cNvPr id="10" name="Google Shape;1759;p45">
            <a:extLst>
              <a:ext uri="{FF2B5EF4-FFF2-40B4-BE49-F238E27FC236}">
                <a16:creationId xmlns:a16="http://schemas.microsoft.com/office/drawing/2014/main" id="{0B996AD2-9486-4AC0-AE7F-97EA6324898B}"/>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16" name="Rechteck 9">
            <a:extLst>
              <a:ext uri="{FF2B5EF4-FFF2-40B4-BE49-F238E27FC236}">
                <a16:creationId xmlns:a16="http://schemas.microsoft.com/office/drawing/2014/main" id="{1365E7A5-B052-42A0-939A-5CE90EB52B5D}"/>
              </a:ext>
            </a:extLst>
          </p:cNvPr>
          <p:cNvSpPr/>
          <p:nvPr/>
        </p:nvSpPr>
        <p:spPr>
          <a:xfrm>
            <a:off x="3700271" y="1046244"/>
            <a:ext cx="1739579"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VALIDATION 1/2</a:t>
            </a:r>
            <a:endParaRPr lang="de-DE" b="1" dirty="0">
              <a:solidFill>
                <a:srgbClr val="EFEFEF"/>
              </a:solidFill>
              <a:uFill>
                <a:noFill/>
              </a:uFill>
            </a:endParaRPr>
          </a:p>
        </p:txBody>
      </p:sp>
      <p:sp>
        <p:nvSpPr>
          <p:cNvPr id="17" name="Rechteck 8">
            <a:extLst>
              <a:ext uri="{FF2B5EF4-FFF2-40B4-BE49-F238E27FC236}">
                <a16:creationId xmlns:a16="http://schemas.microsoft.com/office/drawing/2014/main" id="{BA162B7F-4EA0-4CC4-984F-63B4E7C4480F}"/>
              </a:ext>
            </a:extLst>
          </p:cNvPr>
          <p:cNvSpPr/>
          <p:nvPr/>
        </p:nvSpPr>
        <p:spPr>
          <a:xfrm>
            <a:off x="3272606" y="69186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Tree>
    <p:extLst>
      <p:ext uri="{BB962C8B-B14F-4D97-AF65-F5344CB8AC3E}">
        <p14:creationId xmlns:p14="http://schemas.microsoft.com/office/powerpoint/2010/main" val="2096115106"/>
      </p:ext>
    </p:extLst>
  </p:cSld>
  <p:clrMapOvr>
    <a:masterClrMapping/>
  </p:clrMapOvr>
  <mc:AlternateContent xmlns:mc="http://schemas.openxmlformats.org/markup-compatibility/2006" xmlns:p14="http://schemas.microsoft.com/office/powerpoint/2010/main">
    <mc:Choice Requires="p14">
      <p:transition spd="slow" p14:dur="2000" advTm="21699"/>
    </mc:Choice>
    <mc:Fallback xmlns="">
      <p:transition spd="slow" advTm="21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2C22-E62D-4389-AE82-3E8E0B03CF87}"/>
              </a:ext>
            </a:extLst>
          </p:cNvPr>
          <p:cNvSpPr>
            <a:spLocks noGrp="1"/>
          </p:cNvSpPr>
          <p:nvPr>
            <p:ph type="title"/>
          </p:nvPr>
        </p:nvSpPr>
        <p:spPr/>
        <p:txBody>
          <a:bodyPr/>
          <a:lstStyle/>
          <a:p>
            <a:r>
              <a:rPr lang="en-US" dirty="0"/>
              <a:t>1. User View</a:t>
            </a:r>
            <a:endParaRPr lang="de-DE" dirty="0"/>
          </a:p>
        </p:txBody>
      </p:sp>
      <p:sp>
        <p:nvSpPr>
          <p:cNvPr id="4" name="Google Shape;1799;p48">
            <a:extLst>
              <a:ext uri="{FF2B5EF4-FFF2-40B4-BE49-F238E27FC236}">
                <a16:creationId xmlns:a16="http://schemas.microsoft.com/office/drawing/2014/main" id="{E8CE4E0E-CE3A-4FF1-AA7A-AEC762AEB305}"/>
              </a:ext>
            </a:extLst>
          </p:cNvPr>
          <p:cNvSpPr txBox="1">
            <a:spLocks/>
          </p:cNvSpPr>
          <p:nvPr/>
        </p:nvSpPr>
        <p:spPr>
          <a:xfrm>
            <a:off x="720000" y="1217275"/>
            <a:ext cx="7704000" cy="3416400"/>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marR="0" lvl="0" indent="0" algn="l" defTabSz="914400" rtl="0" eaLnBrk="1" fontAlgn="auto" latinLnBrk="0" hangingPunct="1">
              <a:lnSpc>
                <a:spcPct val="100000"/>
              </a:lnSpc>
              <a:spcBef>
                <a:spcPts val="1600"/>
              </a:spcBef>
              <a:spcAft>
                <a:spcPts val="0"/>
              </a:spcAft>
              <a:buClr>
                <a:srgbClr val="EFEFEF"/>
              </a:buClr>
              <a:buSzPts val="1100"/>
              <a:buFont typeface="Arial"/>
              <a:buNone/>
              <a:tabLst/>
              <a:defRPr/>
            </a:pPr>
            <a:r>
              <a:rPr kumimoji="0" lang="de-DE" sz="1600" b="1" i="0" u="none" strike="noStrike" kern="0" cap="none" spc="0" normalizeH="0" baseline="0" noProof="0" dirty="0">
                <a:ln>
                  <a:noFill/>
                </a:ln>
                <a:solidFill>
                  <a:srgbClr val="EFEFEF"/>
                </a:solidFill>
                <a:effectLst/>
                <a:uLnTx/>
                <a:uFill>
                  <a:noFill/>
                </a:uFill>
                <a:latin typeface="Arial"/>
                <a:cs typeface="Arial"/>
                <a:sym typeface="Arial"/>
              </a:rPr>
              <a:t>1.2 TASK</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Recognition of traffic signs in real-time</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Detect and classify signs in various conditions </a:t>
            </a:r>
            <a:br>
              <a:rPr kumimoji="0" lang="de-DE" sz="1400" b="0" i="0" u="none" strike="noStrike" kern="0" cap="none" spc="0" normalizeH="0" baseline="0" noProof="0" dirty="0">
                <a:ln>
                  <a:noFill/>
                </a:ln>
                <a:solidFill>
                  <a:srgbClr val="EFEFEF"/>
                </a:solidFill>
                <a:effectLst/>
                <a:uLnTx/>
                <a:uFill>
                  <a:noFill/>
                </a:uFill>
                <a:latin typeface="Arial"/>
                <a:cs typeface="Arial"/>
                <a:sym typeface="Arial"/>
              </a:rPr>
            </a:b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and environments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Focus on transparency and explainability</a:t>
            </a:r>
          </a:p>
        </p:txBody>
      </p:sp>
      <p:pic>
        <p:nvPicPr>
          <p:cNvPr id="6" name="Picture 5">
            <a:extLst>
              <a:ext uri="{FF2B5EF4-FFF2-40B4-BE49-F238E27FC236}">
                <a16:creationId xmlns:a16="http://schemas.microsoft.com/office/drawing/2014/main" id="{FA6B1D84-6A91-4B61-998E-5D00BEAAF9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7716" y="1642175"/>
            <a:ext cx="3326047" cy="2566599"/>
          </a:xfrm>
          <a:prstGeom prst="rect">
            <a:avLst/>
          </a:prstGeom>
        </p:spPr>
      </p:pic>
      <p:pic>
        <p:nvPicPr>
          <p:cNvPr id="3" name="Aufgezeichneter Sound">
            <a:hlinkClick r:id="" action="ppaction://media"/>
            <a:extLst>
              <a:ext uri="{FF2B5EF4-FFF2-40B4-BE49-F238E27FC236}">
                <a16:creationId xmlns:a16="http://schemas.microsoft.com/office/drawing/2014/main" id="{1860BDFD-FE8C-4877-910F-8378FE16B0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5326673"/>
            <a:ext cx="609600" cy="609600"/>
          </a:xfrm>
          <a:prstGeom prst="rect">
            <a:avLst/>
          </a:prstGeom>
        </p:spPr>
      </p:pic>
    </p:spTree>
    <p:extLst>
      <p:ext uri="{BB962C8B-B14F-4D97-AF65-F5344CB8AC3E}">
        <p14:creationId xmlns:p14="http://schemas.microsoft.com/office/powerpoint/2010/main" val="12796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 name="Grafik 3" descr="Ein Bild, das Pfeil enthält.&#10;&#10;Automatisch generierte Beschreibung">
            <a:extLst>
              <a:ext uri="{FF2B5EF4-FFF2-40B4-BE49-F238E27FC236}">
                <a16:creationId xmlns:a16="http://schemas.microsoft.com/office/drawing/2014/main" id="{09EBC100-5822-4F24-ADE5-D1B076EEF0A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15900" y="1836656"/>
            <a:ext cx="4409482" cy="1763793"/>
          </a:xfrm>
          <a:prstGeom prst="rect">
            <a:avLst/>
          </a:prstGeom>
        </p:spPr>
      </p:pic>
      <p:pic>
        <p:nvPicPr>
          <p:cNvPr id="6" name="Grafik 5" descr="Ein Bild, das Text, Schaltkreis, Elektronik enthält.&#10;&#10;Automatisch generierte Beschreibung">
            <a:extLst>
              <a:ext uri="{FF2B5EF4-FFF2-40B4-BE49-F238E27FC236}">
                <a16:creationId xmlns:a16="http://schemas.microsoft.com/office/drawing/2014/main" id="{0E5AABE0-53B7-42F9-AC15-FB73C56450B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93830" y="1836656"/>
            <a:ext cx="4034270" cy="1763793"/>
          </a:xfrm>
          <a:prstGeom prst="rect">
            <a:avLst/>
          </a:prstGeom>
        </p:spPr>
      </p:pic>
      <p:sp>
        <p:nvSpPr>
          <p:cNvPr id="243" name="Google Shape;633;p32">
            <a:extLst>
              <a:ext uri="{FF2B5EF4-FFF2-40B4-BE49-F238E27FC236}">
                <a16:creationId xmlns:a16="http://schemas.microsoft.com/office/drawing/2014/main" id="{A95E018A-7E6C-43C6-87D0-61F69BF06CE4}"/>
              </a:ext>
            </a:extLst>
          </p:cNvPr>
          <p:cNvSpPr txBox="1">
            <a:spLocks/>
          </p:cNvSpPr>
          <p:nvPr/>
        </p:nvSpPr>
        <p:spPr>
          <a:xfrm>
            <a:off x="257171" y="3516225"/>
            <a:ext cx="229055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sz="1400" dirty="0"/>
              <a:t>Top 10 activated images</a:t>
            </a:r>
          </a:p>
        </p:txBody>
      </p:sp>
      <p:sp>
        <p:nvSpPr>
          <p:cNvPr id="245" name="Google Shape;633;p32">
            <a:extLst>
              <a:ext uri="{FF2B5EF4-FFF2-40B4-BE49-F238E27FC236}">
                <a16:creationId xmlns:a16="http://schemas.microsoft.com/office/drawing/2014/main" id="{307ADC11-880B-4E8A-8D42-06A4C26E94E2}"/>
              </a:ext>
            </a:extLst>
          </p:cNvPr>
          <p:cNvSpPr txBox="1">
            <a:spLocks/>
          </p:cNvSpPr>
          <p:nvPr/>
        </p:nvSpPr>
        <p:spPr>
          <a:xfrm>
            <a:off x="4666653" y="3516225"/>
            <a:ext cx="229055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sz="1400" dirty="0"/>
              <a:t>Two concepts subspace</a:t>
            </a:r>
          </a:p>
        </p:txBody>
      </p:sp>
      <p:pic>
        <p:nvPicPr>
          <p:cNvPr id="9" name="Audio 8">
            <a:hlinkClick r:id="" action="ppaction://media"/>
            <a:extLst>
              <a:ext uri="{FF2B5EF4-FFF2-40B4-BE49-F238E27FC236}">
                <a16:creationId xmlns:a16="http://schemas.microsoft.com/office/drawing/2014/main" id="{64D01494-E30F-40EE-B02E-0BE456F25A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14910" y="5184821"/>
            <a:ext cx="487362" cy="487362"/>
          </a:xfrm>
          <a:prstGeom prst="rect">
            <a:avLst/>
          </a:prstGeom>
        </p:spPr>
      </p:pic>
      <p:sp>
        <p:nvSpPr>
          <p:cNvPr id="8" name="Google Shape;1759;p45">
            <a:extLst>
              <a:ext uri="{FF2B5EF4-FFF2-40B4-BE49-F238E27FC236}">
                <a16:creationId xmlns:a16="http://schemas.microsoft.com/office/drawing/2014/main" id="{0754528D-53A5-47C3-A17C-5FC0373776E7}"/>
              </a:ext>
            </a:extLst>
          </p:cNvPr>
          <p:cNvSpPr txBox="1">
            <a:spLocks/>
          </p:cNvSpPr>
          <p:nvPr/>
        </p:nvSpPr>
        <p:spPr>
          <a:xfrm>
            <a:off x="720000" y="2180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de-DE" dirty="0"/>
              <a:t>3. Implementation View</a:t>
            </a:r>
          </a:p>
        </p:txBody>
      </p:sp>
      <p:sp>
        <p:nvSpPr>
          <p:cNvPr id="11" name="Rechteck 9">
            <a:extLst>
              <a:ext uri="{FF2B5EF4-FFF2-40B4-BE49-F238E27FC236}">
                <a16:creationId xmlns:a16="http://schemas.microsoft.com/office/drawing/2014/main" id="{3A57D927-3A00-452E-817F-A2C9405B75CC}"/>
              </a:ext>
            </a:extLst>
          </p:cNvPr>
          <p:cNvSpPr/>
          <p:nvPr/>
        </p:nvSpPr>
        <p:spPr>
          <a:xfrm>
            <a:off x="3702210" y="1159833"/>
            <a:ext cx="1739579" cy="307777"/>
          </a:xfrm>
          <a:prstGeom prst="rect">
            <a:avLst/>
          </a:prstGeom>
        </p:spPr>
        <p:txBody>
          <a:bodyPr wrap="none">
            <a:spAutoFit/>
          </a:bodyPr>
          <a:lstStyle/>
          <a:p>
            <a:pPr marL="158750" lvl="0">
              <a:spcBef>
                <a:spcPts val="1600"/>
              </a:spcBef>
              <a:buClr>
                <a:srgbClr val="EFEFEF"/>
              </a:buClr>
              <a:buSzPts val="1100"/>
              <a:defRPr/>
            </a:pPr>
            <a:r>
              <a:rPr lang="en-US" b="1" dirty="0">
                <a:solidFill>
                  <a:srgbClr val="EFEFEF"/>
                </a:solidFill>
                <a:uFill>
                  <a:noFill/>
                </a:uFill>
              </a:rPr>
              <a:t>VALIDATION 2/2</a:t>
            </a:r>
            <a:endParaRPr lang="de-DE" b="1" dirty="0">
              <a:solidFill>
                <a:srgbClr val="EFEFEF"/>
              </a:solidFill>
              <a:uFill>
                <a:noFill/>
              </a:uFill>
            </a:endParaRPr>
          </a:p>
        </p:txBody>
      </p:sp>
      <p:sp>
        <p:nvSpPr>
          <p:cNvPr id="13" name="Rechteck 8">
            <a:extLst>
              <a:ext uri="{FF2B5EF4-FFF2-40B4-BE49-F238E27FC236}">
                <a16:creationId xmlns:a16="http://schemas.microsoft.com/office/drawing/2014/main" id="{F862D6F3-0180-47E3-912B-FF6F3C274BE5}"/>
              </a:ext>
            </a:extLst>
          </p:cNvPr>
          <p:cNvSpPr/>
          <p:nvPr/>
        </p:nvSpPr>
        <p:spPr>
          <a:xfrm>
            <a:off x="3272606" y="691860"/>
            <a:ext cx="2598788"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3.3 CONCEPT WHITENING</a:t>
            </a:r>
          </a:p>
        </p:txBody>
      </p:sp>
    </p:spTree>
    <p:extLst>
      <p:ext uri="{BB962C8B-B14F-4D97-AF65-F5344CB8AC3E}">
        <p14:creationId xmlns:p14="http://schemas.microsoft.com/office/powerpoint/2010/main" val="2192364889"/>
      </p:ext>
    </p:extLst>
  </p:cSld>
  <p:clrMapOvr>
    <a:masterClrMapping/>
  </p:clrMapOvr>
  <mc:AlternateContent xmlns:mc="http://schemas.openxmlformats.org/markup-compatibility/2006" xmlns:p14="http://schemas.microsoft.com/office/powerpoint/2010/main">
    <mc:Choice Requires="p14">
      <p:transition spd="slow" p14:dur="2000" advTm="16398"/>
    </mc:Choice>
    <mc:Fallback xmlns="">
      <p:transition spd="slow" advTm="16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44;p44">
            <a:extLst>
              <a:ext uri="{FF2B5EF4-FFF2-40B4-BE49-F238E27FC236}">
                <a16:creationId xmlns:a16="http://schemas.microsoft.com/office/drawing/2014/main" id="{109F21EF-2AF5-4460-BA53-852E572AAB33}"/>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5" name="Rechteck 7">
            <a:extLst>
              <a:ext uri="{FF2B5EF4-FFF2-40B4-BE49-F238E27FC236}">
                <a16:creationId xmlns:a16="http://schemas.microsoft.com/office/drawing/2014/main" id="{965224A0-88F1-4885-BEDE-1258138F0C62}"/>
              </a:ext>
            </a:extLst>
          </p:cNvPr>
          <p:cNvSpPr/>
          <p:nvPr/>
        </p:nvSpPr>
        <p:spPr>
          <a:xfrm>
            <a:off x="3692592" y="611450"/>
            <a:ext cx="1758815"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3.4 SIMULATION</a:t>
            </a:r>
          </a:p>
        </p:txBody>
      </p:sp>
      <p:sp>
        <p:nvSpPr>
          <p:cNvPr id="6" name="Google Shape;653;p34">
            <a:extLst>
              <a:ext uri="{FF2B5EF4-FFF2-40B4-BE49-F238E27FC236}">
                <a16:creationId xmlns:a16="http://schemas.microsoft.com/office/drawing/2014/main" id="{1B0040C2-B840-441F-A735-6C80A96A44B5}"/>
              </a:ext>
            </a:extLst>
          </p:cNvPr>
          <p:cNvSpPr/>
          <p:nvPr/>
        </p:nvSpPr>
        <p:spPr>
          <a:xfrm>
            <a:off x="4115925" y="2338950"/>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59;p34">
            <a:extLst>
              <a:ext uri="{FF2B5EF4-FFF2-40B4-BE49-F238E27FC236}">
                <a16:creationId xmlns:a16="http://schemas.microsoft.com/office/drawing/2014/main" id="{D881BF9C-796C-4E45-9979-E290AE40FD39}"/>
              </a:ext>
            </a:extLst>
          </p:cNvPr>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34">
            <a:extLst>
              <a:ext uri="{FF2B5EF4-FFF2-40B4-BE49-F238E27FC236}">
                <a16:creationId xmlns:a16="http://schemas.microsoft.com/office/drawing/2014/main" id="{57AEC92E-813B-488C-8299-7D1096810C01}"/>
              </a:ext>
            </a:extLst>
          </p:cNvPr>
          <p:cNvSpPr txBox="1">
            <a:spLocks/>
          </p:cNvSpPr>
          <p:nvPr/>
        </p:nvSpPr>
        <p:spPr>
          <a:xfrm flipH="1">
            <a:off x="42120" y="1084414"/>
            <a:ext cx="3029443" cy="36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de-DE" sz="1800" b="1" dirty="0">
                <a:latin typeface="Rajdhani"/>
                <a:ea typeface="Rajdhani"/>
                <a:cs typeface="Rajdhani"/>
                <a:sym typeface="Rajdhani"/>
              </a:rPr>
              <a:t>Environmental component</a:t>
            </a:r>
          </a:p>
        </p:txBody>
      </p:sp>
      <p:sp>
        <p:nvSpPr>
          <p:cNvPr id="16" name="Google Shape;667;p34">
            <a:extLst>
              <a:ext uri="{FF2B5EF4-FFF2-40B4-BE49-F238E27FC236}">
                <a16:creationId xmlns:a16="http://schemas.microsoft.com/office/drawing/2014/main" id="{D5D73ED3-9E04-4805-832B-2B8AD5F9991D}"/>
              </a:ext>
            </a:extLst>
          </p:cNvPr>
          <p:cNvSpPr txBox="1">
            <a:spLocks/>
          </p:cNvSpPr>
          <p:nvPr/>
        </p:nvSpPr>
        <p:spPr>
          <a:xfrm flipH="1">
            <a:off x="6072438" y="1084414"/>
            <a:ext cx="2194800" cy="36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de-DE" sz="1800" b="1" dirty="0">
                <a:latin typeface="Rajdhani"/>
                <a:ea typeface="Rajdhani"/>
                <a:cs typeface="Rajdhani"/>
                <a:sym typeface="Rajdhani"/>
              </a:rPr>
              <a:t>Car component</a:t>
            </a:r>
          </a:p>
        </p:txBody>
      </p:sp>
      <p:sp>
        <p:nvSpPr>
          <p:cNvPr id="17" name="Google Shape;668;p34">
            <a:extLst>
              <a:ext uri="{FF2B5EF4-FFF2-40B4-BE49-F238E27FC236}">
                <a16:creationId xmlns:a16="http://schemas.microsoft.com/office/drawing/2014/main" id="{17AAF678-E569-4694-A97A-71A61B0FD92F}"/>
              </a:ext>
            </a:extLst>
          </p:cNvPr>
          <p:cNvSpPr txBox="1">
            <a:spLocks/>
          </p:cNvSpPr>
          <p:nvPr/>
        </p:nvSpPr>
        <p:spPr>
          <a:xfrm>
            <a:off x="-101927" y="4265480"/>
            <a:ext cx="3173489" cy="3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de-DE" sz="1800" b="1" dirty="0">
                <a:latin typeface="Rajdhani"/>
                <a:ea typeface="Rajdhani"/>
                <a:cs typeface="Rajdhani"/>
                <a:sym typeface="Rajdhani"/>
              </a:rPr>
              <a:t>Traffic sign component</a:t>
            </a:r>
          </a:p>
        </p:txBody>
      </p:sp>
      <p:sp>
        <p:nvSpPr>
          <p:cNvPr id="18" name="Google Shape;669;p34">
            <a:extLst>
              <a:ext uri="{FF2B5EF4-FFF2-40B4-BE49-F238E27FC236}">
                <a16:creationId xmlns:a16="http://schemas.microsoft.com/office/drawing/2014/main" id="{2CD8FC60-6F58-4EBA-AC53-B9EC82681E91}"/>
              </a:ext>
            </a:extLst>
          </p:cNvPr>
          <p:cNvSpPr txBox="1">
            <a:spLocks/>
          </p:cNvSpPr>
          <p:nvPr/>
        </p:nvSpPr>
        <p:spPr>
          <a:xfrm>
            <a:off x="6072439" y="4431706"/>
            <a:ext cx="2194799" cy="3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de-DE" sz="1800" b="1" dirty="0">
                <a:latin typeface="Rajdhani"/>
                <a:ea typeface="Rajdhani"/>
                <a:cs typeface="Rajdhani"/>
                <a:sym typeface="Rajdhani"/>
              </a:rPr>
              <a:t>Traffic sign recognition system</a:t>
            </a:r>
          </a:p>
        </p:txBody>
      </p:sp>
      <p:sp>
        <p:nvSpPr>
          <p:cNvPr id="19" name="Google Shape;670;p34">
            <a:extLst>
              <a:ext uri="{FF2B5EF4-FFF2-40B4-BE49-F238E27FC236}">
                <a16:creationId xmlns:a16="http://schemas.microsoft.com/office/drawing/2014/main" id="{8A9D706E-3CD3-4053-8010-EAC261DAD099}"/>
              </a:ext>
            </a:extLst>
          </p:cNvPr>
          <p:cNvSpPr/>
          <p:nvPr/>
        </p:nvSpPr>
        <p:spPr>
          <a:xfrm>
            <a:off x="977196" y="3423505"/>
            <a:ext cx="1993935" cy="908451"/>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34">
            <a:extLst>
              <a:ext uri="{FF2B5EF4-FFF2-40B4-BE49-F238E27FC236}">
                <a16:creationId xmlns:a16="http://schemas.microsoft.com/office/drawing/2014/main" id="{A2136C1C-7952-4C03-81D8-D5FE1BB2CF8C}"/>
              </a:ext>
            </a:extLst>
          </p:cNvPr>
          <p:cNvSpPr/>
          <p:nvPr/>
        </p:nvSpPr>
        <p:spPr>
          <a:xfrm>
            <a:off x="6172871" y="3254417"/>
            <a:ext cx="1993810" cy="1263502"/>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34">
            <a:extLst>
              <a:ext uri="{FF2B5EF4-FFF2-40B4-BE49-F238E27FC236}">
                <a16:creationId xmlns:a16="http://schemas.microsoft.com/office/drawing/2014/main" id="{DDF29577-9076-41F9-A7F1-6157D993F203}"/>
              </a:ext>
            </a:extLst>
          </p:cNvPr>
          <p:cNvSpPr/>
          <p:nvPr/>
        </p:nvSpPr>
        <p:spPr>
          <a:xfrm>
            <a:off x="977196" y="1322250"/>
            <a:ext cx="1993935" cy="1263324"/>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34">
            <a:extLst>
              <a:ext uri="{FF2B5EF4-FFF2-40B4-BE49-F238E27FC236}">
                <a16:creationId xmlns:a16="http://schemas.microsoft.com/office/drawing/2014/main" id="{C1EEF9AF-EA76-4502-8DBE-02B75E82E1B6}"/>
              </a:ext>
            </a:extLst>
          </p:cNvPr>
          <p:cNvSpPr/>
          <p:nvPr/>
        </p:nvSpPr>
        <p:spPr>
          <a:xfrm>
            <a:off x="6172871" y="1320650"/>
            <a:ext cx="1993934" cy="1263324"/>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674;p34">
            <a:extLst>
              <a:ext uri="{FF2B5EF4-FFF2-40B4-BE49-F238E27FC236}">
                <a16:creationId xmlns:a16="http://schemas.microsoft.com/office/drawing/2014/main" id="{466A152D-C743-455D-9104-871801892B9A}"/>
              </a:ext>
            </a:extLst>
          </p:cNvPr>
          <p:cNvCxnSpPr>
            <a:cxnSpLocks/>
            <a:stCxn id="21" idx="3"/>
            <a:endCxn id="6" idx="1"/>
          </p:cNvCxnSpPr>
          <p:nvPr/>
        </p:nvCxnSpPr>
        <p:spPr>
          <a:xfrm>
            <a:off x="2971131" y="1953912"/>
            <a:ext cx="1144794" cy="841188"/>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24" name="Google Shape;675;p34">
            <a:extLst>
              <a:ext uri="{FF2B5EF4-FFF2-40B4-BE49-F238E27FC236}">
                <a16:creationId xmlns:a16="http://schemas.microsoft.com/office/drawing/2014/main" id="{7D922D52-1225-4104-9A9C-001642BD8225}"/>
              </a:ext>
            </a:extLst>
          </p:cNvPr>
          <p:cNvCxnSpPr>
            <a:cxnSpLocks/>
            <a:stCxn id="6" idx="1"/>
            <a:endCxn id="19" idx="3"/>
          </p:cNvCxnSpPr>
          <p:nvPr/>
        </p:nvCxnSpPr>
        <p:spPr>
          <a:xfrm rot="10800000" flipV="1">
            <a:off x="2971131" y="2795099"/>
            <a:ext cx="1144794" cy="1082631"/>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25" name="Google Shape;676;p34">
            <a:extLst>
              <a:ext uri="{FF2B5EF4-FFF2-40B4-BE49-F238E27FC236}">
                <a16:creationId xmlns:a16="http://schemas.microsoft.com/office/drawing/2014/main" id="{A165FA9D-E7CC-4D08-8D66-4DF15583A5C9}"/>
              </a:ext>
            </a:extLst>
          </p:cNvPr>
          <p:cNvCxnSpPr>
            <a:cxnSpLocks/>
            <a:stCxn id="22" idx="1"/>
            <a:endCxn id="6" idx="3"/>
          </p:cNvCxnSpPr>
          <p:nvPr/>
        </p:nvCxnSpPr>
        <p:spPr>
          <a:xfrm rot="10800000" flipV="1">
            <a:off x="5028225" y="1952312"/>
            <a:ext cx="1144646" cy="842788"/>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26" name="Google Shape;677;p34">
            <a:extLst>
              <a:ext uri="{FF2B5EF4-FFF2-40B4-BE49-F238E27FC236}">
                <a16:creationId xmlns:a16="http://schemas.microsoft.com/office/drawing/2014/main" id="{FAD5BA24-62B5-4024-90C7-2B0235EC20A4}"/>
              </a:ext>
            </a:extLst>
          </p:cNvPr>
          <p:cNvCxnSpPr>
            <a:cxnSpLocks/>
            <a:stCxn id="6" idx="3"/>
            <a:endCxn id="20" idx="1"/>
          </p:cNvCxnSpPr>
          <p:nvPr/>
        </p:nvCxnSpPr>
        <p:spPr>
          <a:xfrm>
            <a:off x="5028225" y="2795100"/>
            <a:ext cx="1144646" cy="1091068"/>
          </a:xfrm>
          <a:prstGeom prst="bentConnector3">
            <a:avLst>
              <a:gd name="adj1" fmla="val 50000"/>
            </a:avLst>
          </a:prstGeom>
          <a:noFill/>
          <a:ln w="19050" cap="flat" cmpd="sng">
            <a:solidFill>
              <a:srgbClr val="F3F3F3"/>
            </a:solidFill>
            <a:prstDash val="solid"/>
            <a:round/>
            <a:headEnd type="none" w="med" len="med"/>
            <a:tailEnd type="none" w="med" len="med"/>
          </a:ln>
        </p:spPr>
      </p:cxnSp>
      <p:pic>
        <p:nvPicPr>
          <p:cNvPr id="40" name="Picture 39">
            <a:extLst>
              <a:ext uri="{FF2B5EF4-FFF2-40B4-BE49-F238E27FC236}">
                <a16:creationId xmlns:a16="http://schemas.microsoft.com/office/drawing/2014/main" id="{BA7D8B37-DE34-4877-BC0D-CAE0F9034C3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7104" y="1322250"/>
            <a:ext cx="1973490" cy="1263324"/>
          </a:xfrm>
          <a:prstGeom prst="rect">
            <a:avLst/>
          </a:prstGeom>
        </p:spPr>
      </p:pic>
      <p:pic>
        <p:nvPicPr>
          <p:cNvPr id="42" name="Picture 41">
            <a:extLst>
              <a:ext uri="{FF2B5EF4-FFF2-40B4-BE49-F238E27FC236}">
                <a16:creationId xmlns:a16="http://schemas.microsoft.com/office/drawing/2014/main" id="{E0E7701B-0315-4593-98AD-726C374A92E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83408" y="1332084"/>
            <a:ext cx="1973488" cy="1237704"/>
          </a:xfrm>
          <a:prstGeom prst="rect">
            <a:avLst/>
          </a:prstGeom>
        </p:spPr>
      </p:pic>
      <p:pic>
        <p:nvPicPr>
          <p:cNvPr id="44" name="Picture 43">
            <a:extLst>
              <a:ext uri="{FF2B5EF4-FFF2-40B4-BE49-F238E27FC236}">
                <a16:creationId xmlns:a16="http://schemas.microsoft.com/office/drawing/2014/main" id="{01AF5B0B-8E4F-49EB-9323-2CDCCC3F53C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87104" y="3433867"/>
            <a:ext cx="1962132" cy="898089"/>
          </a:xfrm>
          <a:prstGeom prst="rect">
            <a:avLst/>
          </a:prstGeom>
        </p:spPr>
      </p:pic>
      <p:pic>
        <p:nvPicPr>
          <p:cNvPr id="48" name="Picture 47">
            <a:extLst>
              <a:ext uri="{FF2B5EF4-FFF2-40B4-BE49-F238E27FC236}">
                <a16:creationId xmlns:a16="http://schemas.microsoft.com/office/drawing/2014/main" id="{BC5604B7-E2FE-4D89-9527-9CE209801875}"/>
              </a:ext>
            </a:extLst>
          </p:cNvPr>
          <p:cNvPicPr>
            <a:picLocks noChangeAspect="1"/>
          </p:cNvPicPr>
          <p:nvPr/>
        </p:nvPicPr>
        <p:blipFill>
          <a:blip r:embed="rId7"/>
          <a:stretch>
            <a:fillRect/>
          </a:stretch>
        </p:blipFill>
        <p:spPr>
          <a:xfrm>
            <a:off x="4178850" y="2401950"/>
            <a:ext cx="786299" cy="786299"/>
          </a:xfrm>
          <a:prstGeom prst="rect">
            <a:avLst/>
          </a:prstGeom>
        </p:spPr>
      </p:pic>
      <p:pic>
        <p:nvPicPr>
          <p:cNvPr id="55" name="Picture 54">
            <a:extLst>
              <a:ext uri="{FF2B5EF4-FFF2-40B4-BE49-F238E27FC236}">
                <a16:creationId xmlns:a16="http://schemas.microsoft.com/office/drawing/2014/main" id="{CD2A963F-06C7-41FB-B6B1-4E1758DFD275}"/>
              </a:ext>
            </a:extLst>
          </p:cNvPr>
          <p:cNvPicPr>
            <a:picLocks noChangeAspect="1"/>
          </p:cNvPicPr>
          <p:nvPr/>
        </p:nvPicPr>
        <p:blipFill>
          <a:blip r:embed="rId8"/>
          <a:stretch>
            <a:fillRect/>
          </a:stretch>
        </p:blipFill>
        <p:spPr>
          <a:xfrm>
            <a:off x="6183021" y="3254417"/>
            <a:ext cx="1973875" cy="1263502"/>
          </a:xfrm>
          <a:prstGeom prst="rect">
            <a:avLst/>
          </a:prstGeom>
        </p:spPr>
      </p:pic>
      <p:pic>
        <p:nvPicPr>
          <p:cNvPr id="56" name="Recorded Sound">
            <a:hlinkClick r:id="" action="ppaction://media"/>
            <a:extLst>
              <a:ext uri="{FF2B5EF4-FFF2-40B4-BE49-F238E27FC236}">
                <a16:creationId xmlns:a16="http://schemas.microsoft.com/office/drawing/2014/main" id="{DEE0EF57-F9E7-4CEC-A452-C890A11C702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34400" y="5175923"/>
            <a:ext cx="609600" cy="609600"/>
          </a:xfrm>
          <a:prstGeom prst="rect">
            <a:avLst/>
          </a:prstGeom>
        </p:spPr>
      </p:pic>
    </p:spTree>
    <p:extLst>
      <p:ext uri="{BB962C8B-B14F-4D97-AF65-F5344CB8AC3E}">
        <p14:creationId xmlns:p14="http://schemas.microsoft.com/office/powerpoint/2010/main" val="98732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84"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EFF7D84A-D50B-4715-A7F5-7B2B7CB303BA}"/>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4" name="Rechteck 7">
            <a:extLst>
              <a:ext uri="{FF2B5EF4-FFF2-40B4-BE49-F238E27FC236}">
                <a16:creationId xmlns:a16="http://schemas.microsoft.com/office/drawing/2014/main" id="{93548A43-06DE-4C67-8C57-200D6F68BE28}"/>
              </a:ext>
            </a:extLst>
          </p:cNvPr>
          <p:cNvSpPr/>
          <p:nvPr/>
        </p:nvSpPr>
        <p:spPr>
          <a:xfrm>
            <a:off x="3692592" y="611450"/>
            <a:ext cx="1758815"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3.4 SIMULATION</a:t>
            </a:r>
          </a:p>
        </p:txBody>
      </p:sp>
      <p:pic>
        <p:nvPicPr>
          <p:cNvPr id="6" name="Picture 5">
            <a:extLst>
              <a:ext uri="{FF2B5EF4-FFF2-40B4-BE49-F238E27FC236}">
                <a16:creationId xmlns:a16="http://schemas.microsoft.com/office/drawing/2014/main" id="{19DF0D5C-713C-40BD-B28B-1763C17E33C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48491" y="1548575"/>
            <a:ext cx="6343597" cy="3190409"/>
          </a:xfrm>
          <a:prstGeom prst="rect">
            <a:avLst/>
          </a:prstGeom>
        </p:spPr>
      </p:pic>
      <p:sp>
        <p:nvSpPr>
          <p:cNvPr id="7" name="Rechteck 4">
            <a:extLst>
              <a:ext uri="{FF2B5EF4-FFF2-40B4-BE49-F238E27FC236}">
                <a16:creationId xmlns:a16="http://schemas.microsoft.com/office/drawing/2014/main" id="{A887A9D3-E674-419B-A3F8-62AF3D0A1257}"/>
              </a:ext>
            </a:extLst>
          </p:cNvPr>
          <p:cNvSpPr/>
          <p:nvPr/>
        </p:nvSpPr>
        <p:spPr>
          <a:xfrm>
            <a:off x="103177" y="1198450"/>
            <a:ext cx="3294492" cy="307777"/>
          </a:xfrm>
          <a:prstGeom prst="rect">
            <a:avLst/>
          </a:prstGeom>
        </p:spPr>
        <p:txBody>
          <a:bodyPr wrap="square">
            <a:spAutoFit/>
          </a:bodyPr>
          <a:lstStyle/>
          <a:p>
            <a:pPr marL="158750" lvl="0" algn="ctr">
              <a:spcBef>
                <a:spcPts val="1600"/>
              </a:spcBef>
              <a:buClr>
                <a:srgbClr val="EFEFEF"/>
              </a:buClr>
              <a:buSzPts val="1100"/>
              <a:defRPr/>
            </a:pPr>
            <a:r>
              <a:rPr lang="de-DE" b="1" dirty="0">
                <a:solidFill>
                  <a:srgbClr val="EFEFEF"/>
                </a:solidFill>
                <a:uFill>
                  <a:noFill/>
                </a:uFill>
              </a:rPr>
              <a:t>ENVIRONMENTAL COMPONENT</a:t>
            </a:r>
          </a:p>
        </p:txBody>
      </p:sp>
      <p:sp>
        <p:nvSpPr>
          <p:cNvPr id="9" name="Google Shape;633;p32">
            <a:extLst>
              <a:ext uri="{FF2B5EF4-FFF2-40B4-BE49-F238E27FC236}">
                <a16:creationId xmlns:a16="http://schemas.microsoft.com/office/drawing/2014/main" id="{2339821C-2083-40CE-896B-2EE307912D0C}"/>
              </a:ext>
            </a:extLst>
          </p:cNvPr>
          <p:cNvSpPr txBox="1">
            <a:spLocks/>
          </p:cNvSpPr>
          <p:nvPr/>
        </p:nvSpPr>
        <p:spPr>
          <a:xfrm>
            <a:off x="6901342" y="1657432"/>
            <a:ext cx="229055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dirty="0"/>
              <a:t>Windridge City simulation environment</a:t>
            </a:r>
          </a:p>
        </p:txBody>
      </p:sp>
      <p:sp>
        <p:nvSpPr>
          <p:cNvPr id="10" name="Google Shape;633;p32">
            <a:extLst>
              <a:ext uri="{FF2B5EF4-FFF2-40B4-BE49-F238E27FC236}">
                <a16:creationId xmlns:a16="http://schemas.microsoft.com/office/drawing/2014/main" id="{3435DD3F-E730-4299-ABF0-82EB3A0FD9F2}"/>
              </a:ext>
            </a:extLst>
          </p:cNvPr>
          <p:cNvSpPr txBox="1">
            <a:spLocks/>
          </p:cNvSpPr>
          <p:nvPr/>
        </p:nvSpPr>
        <p:spPr>
          <a:xfrm>
            <a:off x="6901342" y="2604489"/>
            <a:ext cx="229055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dirty="0"/>
              <a:t>Urban roads, rural area roads, highways and forest roads</a:t>
            </a:r>
          </a:p>
        </p:txBody>
      </p:sp>
      <p:sp>
        <p:nvSpPr>
          <p:cNvPr id="11" name="Google Shape;633;p32">
            <a:extLst>
              <a:ext uri="{FF2B5EF4-FFF2-40B4-BE49-F238E27FC236}">
                <a16:creationId xmlns:a16="http://schemas.microsoft.com/office/drawing/2014/main" id="{CF97DC46-4267-4EF8-91F5-14D035735A79}"/>
              </a:ext>
            </a:extLst>
          </p:cNvPr>
          <p:cNvSpPr txBox="1">
            <a:spLocks/>
          </p:cNvSpPr>
          <p:nvPr/>
        </p:nvSpPr>
        <p:spPr>
          <a:xfrm>
            <a:off x="6901342" y="3660404"/>
            <a:ext cx="229055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dirty="0"/>
              <a:t>Different road textures and floor markings</a:t>
            </a:r>
          </a:p>
        </p:txBody>
      </p:sp>
      <p:pic>
        <p:nvPicPr>
          <p:cNvPr id="12" name="Recorded Sound">
            <a:hlinkClick r:id="" action="ppaction://media"/>
            <a:extLst>
              <a:ext uri="{FF2B5EF4-FFF2-40B4-BE49-F238E27FC236}">
                <a16:creationId xmlns:a16="http://schemas.microsoft.com/office/drawing/2014/main" id="{21471267-2CB6-46FC-8346-075767DD1B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5169907"/>
            <a:ext cx="609600" cy="609600"/>
          </a:xfrm>
          <a:prstGeom prst="rect">
            <a:avLst/>
          </a:prstGeom>
        </p:spPr>
      </p:pic>
    </p:spTree>
    <p:extLst>
      <p:ext uri="{BB962C8B-B14F-4D97-AF65-F5344CB8AC3E}">
        <p14:creationId xmlns:p14="http://schemas.microsoft.com/office/powerpoint/2010/main" val="39693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0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EFF7D84A-D50B-4715-A7F5-7B2B7CB303BA}"/>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4" name="Rechteck 7">
            <a:extLst>
              <a:ext uri="{FF2B5EF4-FFF2-40B4-BE49-F238E27FC236}">
                <a16:creationId xmlns:a16="http://schemas.microsoft.com/office/drawing/2014/main" id="{93548A43-06DE-4C67-8C57-200D6F68BE28}"/>
              </a:ext>
            </a:extLst>
          </p:cNvPr>
          <p:cNvSpPr/>
          <p:nvPr/>
        </p:nvSpPr>
        <p:spPr>
          <a:xfrm>
            <a:off x="3692592" y="611450"/>
            <a:ext cx="1758815"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3.4 SIMULATION</a:t>
            </a:r>
          </a:p>
        </p:txBody>
      </p:sp>
      <p:sp>
        <p:nvSpPr>
          <p:cNvPr id="7" name="Rechteck 4">
            <a:extLst>
              <a:ext uri="{FF2B5EF4-FFF2-40B4-BE49-F238E27FC236}">
                <a16:creationId xmlns:a16="http://schemas.microsoft.com/office/drawing/2014/main" id="{A887A9D3-E674-419B-A3F8-62AF3D0A1257}"/>
              </a:ext>
            </a:extLst>
          </p:cNvPr>
          <p:cNvSpPr/>
          <p:nvPr/>
        </p:nvSpPr>
        <p:spPr>
          <a:xfrm>
            <a:off x="3804161" y="1258816"/>
            <a:ext cx="3294492" cy="307777"/>
          </a:xfrm>
          <a:prstGeom prst="rect">
            <a:avLst/>
          </a:prstGeom>
        </p:spPr>
        <p:txBody>
          <a:bodyPr wrap="square">
            <a:spAutoFit/>
          </a:bodyPr>
          <a:lstStyle/>
          <a:p>
            <a:pPr marL="158750" lvl="0" algn="ctr">
              <a:spcBef>
                <a:spcPts val="1600"/>
              </a:spcBef>
              <a:buClr>
                <a:srgbClr val="EFEFEF"/>
              </a:buClr>
              <a:buSzPts val="1100"/>
              <a:defRPr/>
            </a:pPr>
            <a:r>
              <a:rPr lang="de-DE" b="1" dirty="0">
                <a:solidFill>
                  <a:srgbClr val="EFEFEF"/>
                </a:solidFill>
                <a:uFill>
                  <a:noFill/>
                </a:uFill>
              </a:rPr>
              <a:t>ENVIRONMENTAL COMPONENT</a:t>
            </a:r>
          </a:p>
        </p:txBody>
      </p:sp>
      <p:sp>
        <p:nvSpPr>
          <p:cNvPr id="9" name="Google Shape;633;p32">
            <a:extLst>
              <a:ext uri="{FF2B5EF4-FFF2-40B4-BE49-F238E27FC236}">
                <a16:creationId xmlns:a16="http://schemas.microsoft.com/office/drawing/2014/main" id="{2339821C-2083-40CE-896B-2EE307912D0C}"/>
              </a:ext>
            </a:extLst>
          </p:cNvPr>
          <p:cNvSpPr txBox="1">
            <a:spLocks/>
          </p:cNvSpPr>
          <p:nvPr/>
        </p:nvSpPr>
        <p:spPr>
          <a:xfrm>
            <a:off x="4127863" y="1412705"/>
            <a:ext cx="4759535" cy="1159045"/>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en-US" sz="1400" dirty="0"/>
              <a:t>Weather system with 5 options:</a:t>
            </a:r>
            <a:br>
              <a:rPr lang="en-US" sz="1400" dirty="0"/>
            </a:br>
            <a:r>
              <a:rPr lang="en-US" sz="1400" dirty="0"/>
              <a:t>	sunny day, rainy day, sunrise/sunset, bright night, 	dark night</a:t>
            </a:r>
          </a:p>
          <a:p>
            <a:pPr marL="285750" indent="-285750">
              <a:lnSpc>
                <a:spcPct val="100000"/>
              </a:lnSpc>
              <a:spcAft>
                <a:spcPts val="1600"/>
              </a:spcAft>
            </a:pPr>
            <a:endParaRPr lang="en-US" sz="1400" dirty="0"/>
          </a:p>
        </p:txBody>
      </p:sp>
      <p:pic>
        <p:nvPicPr>
          <p:cNvPr id="14" name="Picture 13">
            <a:extLst>
              <a:ext uri="{FF2B5EF4-FFF2-40B4-BE49-F238E27FC236}">
                <a16:creationId xmlns:a16="http://schemas.microsoft.com/office/drawing/2014/main" id="{E80350FF-FAD4-4EA8-9920-1A2A8F7E2E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43315" y="1082234"/>
            <a:ext cx="3744202" cy="3982890"/>
          </a:xfrm>
          <a:prstGeom prst="rect">
            <a:avLst/>
          </a:prstGeom>
        </p:spPr>
      </p:pic>
      <p:pic>
        <p:nvPicPr>
          <p:cNvPr id="16" name="Picture 15">
            <a:extLst>
              <a:ext uri="{FF2B5EF4-FFF2-40B4-BE49-F238E27FC236}">
                <a16:creationId xmlns:a16="http://schemas.microsoft.com/office/drawing/2014/main" id="{9CC49427-1A58-4965-A7EF-4FA57F785C74}"/>
              </a:ext>
            </a:extLst>
          </p:cNvPr>
          <p:cNvPicPr>
            <a:picLocks noChangeAspect="1"/>
          </p:cNvPicPr>
          <p:nvPr/>
        </p:nvPicPr>
        <p:blipFill>
          <a:blip r:embed="rId5"/>
          <a:stretch>
            <a:fillRect/>
          </a:stretch>
        </p:blipFill>
        <p:spPr>
          <a:xfrm>
            <a:off x="5277851" y="2816873"/>
            <a:ext cx="2668721" cy="1715177"/>
          </a:xfrm>
          <a:prstGeom prst="rect">
            <a:avLst/>
          </a:prstGeom>
        </p:spPr>
      </p:pic>
      <p:pic>
        <p:nvPicPr>
          <p:cNvPr id="17" name="Recorded Sound">
            <a:hlinkClick r:id="" action="ppaction://media"/>
            <a:extLst>
              <a:ext uri="{FF2B5EF4-FFF2-40B4-BE49-F238E27FC236}">
                <a16:creationId xmlns:a16="http://schemas.microsoft.com/office/drawing/2014/main" id="{78AD5F1B-422A-418B-A295-AEF7A24242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5143500"/>
            <a:ext cx="609600" cy="609600"/>
          </a:xfrm>
          <a:prstGeom prst="rect">
            <a:avLst/>
          </a:prstGeom>
        </p:spPr>
      </p:pic>
    </p:spTree>
    <p:extLst>
      <p:ext uri="{BB962C8B-B14F-4D97-AF65-F5344CB8AC3E}">
        <p14:creationId xmlns:p14="http://schemas.microsoft.com/office/powerpoint/2010/main" val="203883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2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78C4448C-E479-407F-99D9-0FCB89C9F8FC}"/>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4" name="Rechteck 7">
            <a:extLst>
              <a:ext uri="{FF2B5EF4-FFF2-40B4-BE49-F238E27FC236}">
                <a16:creationId xmlns:a16="http://schemas.microsoft.com/office/drawing/2014/main" id="{2FEDAEF3-3696-4424-81C3-49DC485D3B9B}"/>
              </a:ext>
            </a:extLst>
          </p:cNvPr>
          <p:cNvSpPr/>
          <p:nvPr/>
        </p:nvSpPr>
        <p:spPr>
          <a:xfrm>
            <a:off x="3692592" y="611450"/>
            <a:ext cx="1758815"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3.4 SIMULATION</a:t>
            </a:r>
          </a:p>
        </p:txBody>
      </p:sp>
      <p:pic>
        <p:nvPicPr>
          <p:cNvPr id="6" name="Picture 5">
            <a:extLst>
              <a:ext uri="{FF2B5EF4-FFF2-40B4-BE49-F238E27FC236}">
                <a16:creationId xmlns:a16="http://schemas.microsoft.com/office/drawing/2014/main" id="{6585B62D-ECC3-4172-9056-39D71EF6513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1602" y="1110343"/>
            <a:ext cx="4654551" cy="3946071"/>
          </a:xfrm>
          <a:prstGeom prst="rect">
            <a:avLst/>
          </a:prstGeom>
        </p:spPr>
      </p:pic>
      <p:sp>
        <p:nvSpPr>
          <p:cNvPr id="7" name="Rechteck 4">
            <a:extLst>
              <a:ext uri="{FF2B5EF4-FFF2-40B4-BE49-F238E27FC236}">
                <a16:creationId xmlns:a16="http://schemas.microsoft.com/office/drawing/2014/main" id="{1645401A-35CD-4091-8F20-AD89863A43E2}"/>
              </a:ext>
            </a:extLst>
          </p:cNvPr>
          <p:cNvSpPr/>
          <p:nvPr/>
        </p:nvSpPr>
        <p:spPr>
          <a:xfrm>
            <a:off x="4647297" y="1184622"/>
            <a:ext cx="3974190" cy="307777"/>
          </a:xfrm>
          <a:prstGeom prst="rect">
            <a:avLst/>
          </a:prstGeom>
        </p:spPr>
        <p:txBody>
          <a:bodyPr wrap="square">
            <a:spAutoFit/>
          </a:bodyPr>
          <a:lstStyle/>
          <a:p>
            <a:pPr marL="158750" lvl="0" algn="ctr">
              <a:spcBef>
                <a:spcPts val="1600"/>
              </a:spcBef>
              <a:buClr>
                <a:srgbClr val="EFEFEF"/>
              </a:buClr>
              <a:buSzPts val="1100"/>
              <a:defRPr/>
            </a:pPr>
            <a:r>
              <a:rPr lang="de-DE" b="1" dirty="0">
                <a:solidFill>
                  <a:srgbClr val="EFEFEF"/>
                </a:solidFill>
                <a:uFill>
                  <a:noFill/>
                </a:uFill>
              </a:rPr>
              <a:t>INTEGRATION OF THE CAR COMPONENT</a:t>
            </a:r>
          </a:p>
        </p:txBody>
      </p:sp>
      <p:sp>
        <p:nvSpPr>
          <p:cNvPr id="8" name="Google Shape;633;p32">
            <a:extLst>
              <a:ext uri="{FF2B5EF4-FFF2-40B4-BE49-F238E27FC236}">
                <a16:creationId xmlns:a16="http://schemas.microsoft.com/office/drawing/2014/main" id="{5E3B9418-DE41-4D4A-8404-75E261193D10}"/>
              </a:ext>
            </a:extLst>
          </p:cNvPr>
          <p:cNvSpPr txBox="1">
            <a:spLocks/>
          </p:cNvSpPr>
          <p:nvPr/>
        </p:nvSpPr>
        <p:spPr>
          <a:xfrm>
            <a:off x="4955178" y="1412705"/>
            <a:ext cx="4034340" cy="1159045"/>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en-US" sz="1400" dirty="0"/>
              <a:t>3D car model </a:t>
            </a:r>
          </a:p>
          <a:p>
            <a:pPr marL="285750" indent="-285750">
              <a:lnSpc>
                <a:spcPct val="100000"/>
              </a:lnSpc>
              <a:spcAft>
                <a:spcPts val="1600"/>
              </a:spcAft>
            </a:pPr>
            <a:r>
              <a:rPr lang="en-US" sz="1400" dirty="0"/>
              <a:t>Brake lights, active brake lights, low beam headlights, long beam headlights, turn signal lights</a:t>
            </a:r>
          </a:p>
          <a:p>
            <a:pPr marL="285750" indent="-285750">
              <a:lnSpc>
                <a:spcPct val="100000"/>
              </a:lnSpc>
              <a:spcAft>
                <a:spcPts val="1600"/>
              </a:spcAft>
            </a:pPr>
            <a:r>
              <a:rPr lang="en-US" sz="1400" dirty="0"/>
              <a:t>Camera sensor mounted on the roof</a:t>
            </a:r>
          </a:p>
          <a:p>
            <a:pPr marL="285750" indent="-285750">
              <a:lnSpc>
                <a:spcPct val="100000"/>
              </a:lnSpc>
              <a:spcAft>
                <a:spcPts val="1600"/>
              </a:spcAft>
            </a:pPr>
            <a:r>
              <a:rPr lang="en-US" sz="1400" dirty="0"/>
              <a:t>Wheel collider component</a:t>
            </a:r>
          </a:p>
          <a:p>
            <a:pPr marL="285750" indent="-285750">
              <a:lnSpc>
                <a:spcPct val="100000"/>
              </a:lnSpc>
              <a:spcAft>
                <a:spcPts val="1600"/>
              </a:spcAft>
            </a:pPr>
            <a:r>
              <a:rPr lang="en-US" sz="1400" dirty="0"/>
              <a:t>2 driving modes: autonomous driving and manual driving</a:t>
            </a:r>
          </a:p>
          <a:p>
            <a:pPr marL="285750" indent="-285750">
              <a:lnSpc>
                <a:spcPct val="100000"/>
              </a:lnSpc>
              <a:spcAft>
                <a:spcPts val="1600"/>
              </a:spcAft>
            </a:pPr>
            <a:r>
              <a:rPr lang="en-US" sz="1400" dirty="0"/>
              <a:t>5 different camera modes</a:t>
            </a:r>
          </a:p>
        </p:txBody>
      </p:sp>
      <p:pic>
        <p:nvPicPr>
          <p:cNvPr id="9" name="Recorded Sound">
            <a:hlinkClick r:id="" action="ppaction://media"/>
            <a:extLst>
              <a:ext uri="{FF2B5EF4-FFF2-40B4-BE49-F238E27FC236}">
                <a16:creationId xmlns:a16="http://schemas.microsoft.com/office/drawing/2014/main" id="{136115F8-70A7-4CC2-8ECE-4DEB47AA4A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4069" y="5143500"/>
            <a:ext cx="609600" cy="609600"/>
          </a:xfrm>
          <a:prstGeom prst="rect">
            <a:avLst/>
          </a:prstGeom>
        </p:spPr>
      </p:pic>
    </p:spTree>
    <p:extLst>
      <p:ext uri="{BB962C8B-B14F-4D97-AF65-F5344CB8AC3E}">
        <p14:creationId xmlns:p14="http://schemas.microsoft.com/office/powerpoint/2010/main" val="396983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4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4B8F53CA-811F-4050-8746-D9D418D518D7}"/>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4" name="Rechteck 7">
            <a:extLst>
              <a:ext uri="{FF2B5EF4-FFF2-40B4-BE49-F238E27FC236}">
                <a16:creationId xmlns:a16="http://schemas.microsoft.com/office/drawing/2014/main" id="{4B6706CA-91BB-45CC-8606-E656EF5849E6}"/>
              </a:ext>
            </a:extLst>
          </p:cNvPr>
          <p:cNvSpPr/>
          <p:nvPr/>
        </p:nvSpPr>
        <p:spPr>
          <a:xfrm>
            <a:off x="3692592" y="611450"/>
            <a:ext cx="1758815"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3.4 SIMULATION</a:t>
            </a:r>
          </a:p>
        </p:txBody>
      </p:sp>
      <p:sp>
        <p:nvSpPr>
          <p:cNvPr id="7" name="Rechteck 4">
            <a:extLst>
              <a:ext uri="{FF2B5EF4-FFF2-40B4-BE49-F238E27FC236}">
                <a16:creationId xmlns:a16="http://schemas.microsoft.com/office/drawing/2014/main" id="{37F6F122-392D-43CA-A172-2BF2D0BD3B51}"/>
              </a:ext>
            </a:extLst>
          </p:cNvPr>
          <p:cNvSpPr/>
          <p:nvPr/>
        </p:nvSpPr>
        <p:spPr>
          <a:xfrm>
            <a:off x="5322211" y="1379263"/>
            <a:ext cx="3974190" cy="523220"/>
          </a:xfrm>
          <a:prstGeom prst="rect">
            <a:avLst/>
          </a:prstGeom>
        </p:spPr>
        <p:txBody>
          <a:bodyPr wrap="square">
            <a:spAutoFit/>
          </a:bodyPr>
          <a:lstStyle/>
          <a:p>
            <a:pPr marL="158750" lvl="0">
              <a:spcBef>
                <a:spcPts val="1600"/>
              </a:spcBef>
              <a:buClr>
                <a:srgbClr val="EFEFEF"/>
              </a:buClr>
              <a:buSzPts val="1100"/>
              <a:defRPr/>
            </a:pPr>
            <a:r>
              <a:rPr lang="de-DE" b="1" dirty="0">
                <a:solidFill>
                  <a:srgbClr val="EFEFEF"/>
                </a:solidFill>
                <a:uFill>
                  <a:noFill/>
                </a:uFill>
              </a:rPr>
              <a:t>INTEGRATION OF THE TRAFFIC SIGN COMPONENT</a:t>
            </a:r>
          </a:p>
        </p:txBody>
      </p:sp>
      <p:sp>
        <p:nvSpPr>
          <p:cNvPr id="8" name="Google Shape;633;p32">
            <a:extLst>
              <a:ext uri="{FF2B5EF4-FFF2-40B4-BE49-F238E27FC236}">
                <a16:creationId xmlns:a16="http://schemas.microsoft.com/office/drawing/2014/main" id="{2F0808B1-B7C4-4E18-8180-FED67D4BE9EB}"/>
              </a:ext>
            </a:extLst>
          </p:cNvPr>
          <p:cNvSpPr txBox="1">
            <a:spLocks/>
          </p:cNvSpPr>
          <p:nvPr/>
        </p:nvSpPr>
        <p:spPr>
          <a:xfrm>
            <a:off x="5512590" y="1866315"/>
            <a:ext cx="3467966" cy="308558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en-US" sz="1400" dirty="0"/>
              <a:t>Manually generated 3D traffic sign models</a:t>
            </a:r>
          </a:p>
          <a:p>
            <a:pPr marL="285750" indent="-285750">
              <a:lnSpc>
                <a:spcPct val="100000"/>
              </a:lnSpc>
              <a:spcAft>
                <a:spcPts val="1600"/>
              </a:spcAft>
            </a:pPr>
            <a:r>
              <a:rPr lang="en-US" sz="1400" dirty="0"/>
              <a:t>Traffic sign spawn function with the following parameters: traffic sign spawning frequency, frequency of double signs, frequency of rotation variance, frequency of occluded signs</a:t>
            </a:r>
          </a:p>
          <a:p>
            <a:pPr marL="285750" indent="-285750">
              <a:lnSpc>
                <a:spcPct val="100000"/>
              </a:lnSpc>
              <a:spcAft>
                <a:spcPts val="1600"/>
              </a:spcAft>
            </a:pPr>
            <a:r>
              <a:rPr lang="en-US" sz="1400" dirty="0"/>
              <a:t>Active signs option</a:t>
            </a:r>
          </a:p>
        </p:txBody>
      </p:sp>
      <p:pic>
        <p:nvPicPr>
          <p:cNvPr id="10" name="Recorded Sound">
            <a:hlinkClick r:id="" action="ppaction://media"/>
            <a:extLst>
              <a:ext uri="{FF2B5EF4-FFF2-40B4-BE49-F238E27FC236}">
                <a16:creationId xmlns:a16="http://schemas.microsoft.com/office/drawing/2014/main" id="{8AE34ADC-51FC-4B3E-8E81-4B12E1968F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5143500"/>
            <a:ext cx="609600" cy="609600"/>
          </a:xfrm>
          <a:prstGeom prst="rect">
            <a:avLst/>
          </a:prstGeom>
        </p:spPr>
      </p:pic>
      <p:pic>
        <p:nvPicPr>
          <p:cNvPr id="5" name="Picture 4">
            <a:extLst>
              <a:ext uri="{FF2B5EF4-FFF2-40B4-BE49-F238E27FC236}">
                <a16:creationId xmlns:a16="http://schemas.microsoft.com/office/drawing/2014/main" id="{B48B51D8-C925-45AE-ABF7-DE52832D402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9657" y="1379263"/>
            <a:ext cx="5327743" cy="2994774"/>
          </a:xfrm>
          <a:prstGeom prst="rect">
            <a:avLst/>
          </a:prstGeom>
        </p:spPr>
      </p:pic>
    </p:spTree>
    <p:extLst>
      <p:ext uri="{BB962C8B-B14F-4D97-AF65-F5344CB8AC3E}">
        <p14:creationId xmlns:p14="http://schemas.microsoft.com/office/powerpoint/2010/main" val="186501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4B8F53CA-811F-4050-8746-D9D418D518D7}"/>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4" name="Rechteck 7">
            <a:extLst>
              <a:ext uri="{FF2B5EF4-FFF2-40B4-BE49-F238E27FC236}">
                <a16:creationId xmlns:a16="http://schemas.microsoft.com/office/drawing/2014/main" id="{4B6706CA-91BB-45CC-8606-E656EF5849E6}"/>
              </a:ext>
            </a:extLst>
          </p:cNvPr>
          <p:cNvSpPr/>
          <p:nvPr/>
        </p:nvSpPr>
        <p:spPr>
          <a:xfrm>
            <a:off x="3692592" y="611450"/>
            <a:ext cx="1758815"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3.4 SIMULATION</a:t>
            </a:r>
          </a:p>
        </p:txBody>
      </p:sp>
      <p:sp>
        <p:nvSpPr>
          <p:cNvPr id="7" name="Rechteck 4">
            <a:extLst>
              <a:ext uri="{FF2B5EF4-FFF2-40B4-BE49-F238E27FC236}">
                <a16:creationId xmlns:a16="http://schemas.microsoft.com/office/drawing/2014/main" id="{37F6F122-392D-43CA-A172-2BF2D0BD3B51}"/>
              </a:ext>
            </a:extLst>
          </p:cNvPr>
          <p:cNvSpPr/>
          <p:nvPr/>
        </p:nvSpPr>
        <p:spPr>
          <a:xfrm>
            <a:off x="1605950" y="1184537"/>
            <a:ext cx="5932099" cy="307777"/>
          </a:xfrm>
          <a:prstGeom prst="rect">
            <a:avLst/>
          </a:prstGeom>
        </p:spPr>
        <p:txBody>
          <a:bodyPr wrap="square">
            <a:spAutoFit/>
          </a:bodyPr>
          <a:lstStyle/>
          <a:p>
            <a:pPr marL="158750" lvl="0" algn="ctr">
              <a:spcBef>
                <a:spcPts val="1600"/>
              </a:spcBef>
              <a:buClr>
                <a:srgbClr val="EFEFEF"/>
              </a:buClr>
              <a:buSzPts val="1100"/>
              <a:defRPr/>
            </a:pPr>
            <a:r>
              <a:rPr lang="de-DE" b="1" dirty="0">
                <a:solidFill>
                  <a:srgbClr val="EFEFEF"/>
                </a:solidFill>
                <a:uFill>
                  <a:noFill/>
                </a:uFill>
              </a:rPr>
              <a:t>INTEGRATION OF THE TRAFFIC SIGN COMPONENT</a:t>
            </a:r>
          </a:p>
        </p:txBody>
      </p:sp>
      <p:pic>
        <p:nvPicPr>
          <p:cNvPr id="10" name="Picture 9">
            <a:extLst>
              <a:ext uri="{FF2B5EF4-FFF2-40B4-BE49-F238E27FC236}">
                <a16:creationId xmlns:a16="http://schemas.microsoft.com/office/drawing/2014/main" id="{8F8F237C-31CF-4968-A32C-C9A0E355DD35}"/>
              </a:ext>
            </a:extLst>
          </p:cNvPr>
          <p:cNvPicPr>
            <a:picLocks noChangeAspect="1"/>
          </p:cNvPicPr>
          <p:nvPr/>
        </p:nvPicPr>
        <p:blipFill>
          <a:blip r:embed="rId4"/>
          <a:stretch>
            <a:fillRect/>
          </a:stretch>
        </p:blipFill>
        <p:spPr>
          <a:xfrm>
            <a:off x="931818" y="1566594"/>
            <a:ext cx="7280365" cy="2825803"/>
          </a:xfrm>
          <a:prstGeom prst="rect">
            <a:avLst/>
          </a:prstGeom>
        </p:spPr>
      </p:pic>
      <p:sp>
        <p:nvSpPr>
          <p:cNvPr id="11" name="TextBox 10">
            <a:extLst>
              <a:ext uri="{FF2B5EF4-FFF2-40B4-BE49-F238E27FC236}">
                <a16:creationId xmlns:a16="http://schemas.microsoft.com/office/drawing/2014/main" id="{FEF1DFBB-45F9-4411-A96E-90345148B4EC}"/>
              </a:ext>
            </a:extLst>
          </p:cNvPr>
          <p:cNvSpPr txBox="1"/>
          <p:nvPr/>
        </p:nvSpPr>
        <p:spPr>
          <a:xfrm>
            <a:off x="1227223" y="4331071"/>
            <a:ext cx="1227221" cy="523220"/>
          </a:xfrm>
          <a:prstGeom prst="rect">
            <a:avLst/>
          </a:prstGeom>
          <a:noFill/>
        </p:spPr>
        <p:txBody>
          <a:bodyPr wrap="square" rtlCol="0">
            <a:spAutoFit/>
          </a:bodyPr>
          <a:lstStyle/>
          <a:p>
            <a:pPr algn="ctr"/>
            <a:r>
              <a:rPr lang="en-US" dirty="0">
                <a:solidFill>
                  <a:schemeClr val="tx2"/>
                </a:solidFill>
              </a:rPr>
              <a:t>Spawn Frequency</a:t>
            </a:r>
            <a:endParaRPr lang="de-DE" dirty="0">
              <a:solidFill>
                <a:schemeClr val="tx2"/>
              </a:solidFill>
            </a:endParaRPr>
          </a:p>
        </p:txBody>
      </p:sp>
      <p:sp>
        <p:nvSpPr>
          <p:cNvPr id="12" name="TextBox 11">
            <a:extLst>
              <a:ext uri="{FF2B5EF4-FFF2-40B4-BE49-F238E27FC236}">
                <a16:creationId xmlns:a16="http://schemas.microsoft.com/office/drawing/2014/main" id="{7C0A42CA-B10D-49C0-90A5-2630D152B6D2}"/>
              </a:ext>
            </a:extLst>
          </p:cNvPr>
          <p:cNvSpPr txBox="1"/>
          <p:nvPr/>
        </p:nvSpPr>
        <p:spPr>
          <a:xfrm>
            <a:off x="3024289" y="4361734"/>
            <a:ext cx="1336608" cy="523220"/>
          </a:xfrm>
          <a:prstGeom prst="rect">
            <a:avLst/>
          </a:prstGeom>
          <a:noFill/>
        </p:spPr>
        <p:txBody>
          <a:bodyPr wrap="square" rtlCol="0">
            <a:spAutoFit/>
          </a:bodyPr>
          <a:lstStyle/>
          <a:p>
            <a:pPr algn="ctr"/>
            <a:r>
              <a:rPr lang="en-US" dirty="0">
                <a:solidFill>
                  <a:schemeClr val="tx2"/>
                </a:solidFill>
              </a:rPr>
              <a:t>Double Signs Frequency</a:t>
            </a:r>
            <a:endParaRPr lang="de-DE" dirty="0">
              <a:solidFill>
                <a:schemeClr val="tx2"/>
              </a:solidFill>
            </a:endParaRPr>
          </a:p>
        </p:txBody>
      </p:sp>
      <p:sp>
        <p:nvSpPr>
          <p:cNvPr id="13" name="TextBox 12">
            <a:extLst>
              <a:ext uri="{FF2B5EF4-FFF2-40B4-BE49-F238E27FC236}">
                <a16:creationId xmlns:a16="http://schemas.microsoft.com/office/drawing/2014/main" id="{2E97D198-D932-41A8-8D47-B5B536A5D869}"/>
              </a:ext>
            </a:extLst>
          </p:cNvPr>
          <p:cNvSpPr txBox="1"/>
          <p:nvPr/>
        </p:nvSpPr>
        <p:spPr>
          <a:xfrm>
            <a:off x="4698924" y="4331071"/>
            <a:ext cx="1641757" cy="523220"/>
          </a:xfrm>
          <a:prstGeom prst="rect">
            <a:avLst/>
          </a:prstGeom>
          <a:noFill/>
        </p:spPr>
        <p:txBody>
          <a:bodyPr wrap="square" rtlCol="0">
            <a:spAutoFit/>
          </a:bodyPr>
          <a:lstStyle/>
          <a:p>
            <a:pPr algn="ctr"/>
            <a:r>
              <a:rPr lang="en-US" dirty="0">
                <a:solidFill>
                  <a:schemeClr val="tx2"/>
                </a:solidFill>
              </a:rPr>
              <a:t>Frequency of Rotation Variance</a:t>
            </a:r>
            <a:endParaRPr lang="de-DE" dirty="0">
              <a:solidFill>
                <a:schemeClr val="tx2"/>
              </a:solidFill>
            </a:endParaRPr>
          </a:p>
        </p:txBody>
      </p:sp>
      <p:sp>
        <p:nvSpPr>
          <p:cNvPr id="14" name="TextBox 13">
            <a:extLst>
              <a:ext uri="{FF2B5EF4-FFF2-40B4-BE49-F238E27FC236}">
                <a16:creationId xmlns:a16="http://schemas.microsoft.com/office/drawing/2014/main" id="{C51AF830-74D1-44B2-9F57-BEB5920E0310}"/>
              </a:ext>
            </a:extLst>
          </p:cNvPr>
          <p:cNvSpPr txBox="1"/>
          <p:nvPr/>
        </p:nvSpPr>
        <p:spPr>
          <a:xfrm>
            <a:off x="6570426" y="4344384"/>
            <a:ext cx="1641757" cy="523220"/>
          </a:xfrm>
          <a:prstGeom prst="rect">
            <a:avLst/>
          </a:prstGeom>
          <a:noFill/>
        </p:spPr>
        <p:txBody>
          <a:bodyPr wrap="square" rtlCol="0">
            <a:spAutoFit/>
          </a:bodyPr>
          <a:lstStyle/>
          <a:p>
            <a:pPr algn="ctr"/>
            <a:r>
              <a:rPr lang="en-US" dirty="0">
                <a:solidFill>
                  <a:schemeClr val="tx2"/>
                </a:solidFill>
              </a:rPr>
              <a:t>Frequency of Occluded Signs</a:t>
            </a:r>
            <a:endParaRPr lang="de-DE" dirty="0">
              <a:solidFill>
                <a:schemeClr val="tx2"/>
              </a:solidFill>
            </a:endParaRPr>
          </a:p>
        </p:txBody>
      </p:sp>
      <p:pic>
        <p:nvPicPr>
          <p:cNvPr id="16" name="Recorded Sound">
            <a:hlinkClick r:id="" action="ppaction://media"/>
            <a:extLst>
              <a:ext uri="{FF2B5EF4-FFF2-40B4-BE49-F238E27FC236}">
                <a16:creationId xmlns:a16="http://schemas.microsoft.com/office/drawing/2014/main" id="{DD8A34E1-A1A8-40D4-9CA4-F083B074E8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5143500"/>
            <a:ext cx="609600" cy="609600"/>
          </a:xfrm>
          <a:prstGeom prst="rect">
            <a:avLst/>
          </a:prstGeom>
        </p:spPr>
      </p:pic>
    </p:spTree>
    <p:extLst>
      <p:ext uri="{BB962C8B-B14F-4D97-AF65-F5344CB8AC3E}">
        <p14:creationId xmlns:p14="http://schemas.microsoft.com/office/powerpoint/2010/main" val="412810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59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4BE477-2022-4A28-9D1E-EA1AE2E2CFE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6594" y="1482508"/>
            <a:ext cx="5224813" cy="3049542"/>
          </a:xfrm>
          <a:prstGeom prst="rect">
            <a:avLst/>
          </a:prstGeom>
        </p:spPr>
      </p:pic>
      <p:sp>
        <p:nvSpPr>
          <p:cNvPr id="5" name="Google Shape;1744;p44">
            <a:extLst>
              <a:ext uri="{FF2B5EF4-FFF2-40B4-BE49-F238E27FC236}">
                <a16:creationId xmlns:a16="http://schemas.microsoft.com/office/drawing/2014/main" id="{1535AC52-998D-4334-82A7-96A39AE3683D}"/>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6" name="Rechteck 7">
            <a:extLst>
              <a:ext uri="{FF2B5EF4-FFF2-40B4-BE49-F238E27FC236}">
                <a16:creationId xmlns:a16="http://schemas.microsoft.com/office/drawing/2014/main" id="{CCD4EDF0-593D-42F0-9F65-9BBCF1B4B204}"/>
              </a:ext>
            </a:extLst>
          </p:cNvPr>
          <p:cNvSpPr/>
          <p:nvPr/>
        </p:nvSpPr>
        <p:spPr>
          <a:xfrm>
            <a:off x="3692592" y="611450"/>
            <a:ext cx="1758815"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3.4 SIMULATION</a:t>
            </a:r>
          </a:p>
        </p:txBody>
      </p:sp>
      <p:sp>
        <p:nvSpPr>
          <p:cNvPr id="7" name="Rechteck 4">
            <a:extLst>
              <a:ext uri="{FF2B5EF4-FFF2-40B4-BE49-F238E27FC236}">
                <a16:creationId xmlns:a16="http://schemas.microsoft.com/office/drawing/2014/main" id="{DABED243-ED81-4664-BA7D-B55FBA6791B6}"/>
              </a:ext>
            </a:extLst>
          </p:cNvPr>
          <p:cNvSpPr/>
          <p:nvPr/>
        </p:nvSpPr>
        <p:spPr>
          <a:xfrm>
            <a:off x="5400429" y="1482508"/>
            <a:ext cx="2680966" cy="307777"/>
          </a:xfrm>
          <a:prstGeom prst="rect">
            <a:avLst/>
          </a:prstGeom>
        </p:spPr>
        <p:txBody>
          <a:bodyPr wrap="square">
            <a:spAutoFit/>
          </a:bodyPr>
          <a:lstStyle/>
          <a:p>
            <a:pPr marL="158750" lvl="0">
              <a:spcBef>
                <a:spcPts val="1600"/>
              </a:spcBef>
              <a:buClr>
                <a:srgbClr val="EFEFEF"/>
              </a:buClr>
              <a:buSzPts val="1100"/>
              <a:defRPr/>
            </a:pPr>
            <a:r>
              <a:rPr lang="en-US" b="1" dirty="0">
                <a:solidFill>
                  <a:srgbClr val="EFEFEF"/>
                </a:solidFill>
                <a:uFill>
                  <a:noFill/>
                </a:uFill>
              </a:rPr>
              <a:t>D</a:t>
            </a:r>
            <a:r>
              <a:rPr lang="de-DE" b="1" dirty="0">
                <a:solidFill>
                  <a:srgbClr val="EFEFEF"/>
                </a:solidFill>
                <a:uFill>
                  <a:noFill/>
                </a:uFill>
              </a:rPr>
              <a:t>ATASET GENERATION</a:t>
            </a:r>
          </a:p>
        </p:txBody>
      </p:sp>
      <p:sp>
        <p:nvSpPr>
          <p:cNvPr id="8" name="Google Shape;633;p32">
            <a:extLst>
              <a:ext uri="{FF2B5EF4-FFF2-40B4-BE49-F238E27FC236}">
                <a16:creationId xmlns:a16="http://schemas.microsoft.com/office/drawing/2014/main" id="{361AD981-8654-4201-9262-97EFFB12A61E}"/>
              </a:ext>
            </a:extLst>
          </p:cNvPr>
          <p:cNvSpPr txBox="1">
            <a:spLocks/>
          </p:cNvSpPr>
          <p:nvPr/>
        </p:nvSpPr>
        <p:spPr>
          <a:xfrm>
            <a:off x="5534203" y="1790285"/>
            <a:ext cx="3467966" cy="308558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en-US" sz="1400" dirty="0"/>
              <a:t>Stops the scene every few seconds to make 2 screenshots</a:t>
            </a:r>
          </a:p>
          <a:p>
            <a:pPr marL="285750" indent="-285750">
              <a:lnSpc>
                <a:spcPct val="100000"/>
              </a:lnSpc>
              <a:spcAft>
                <a:spcPts val="1600"/>
              </a:spcAft>
            </a:pPr>
            <a:r>
              <a:rPr lang="en-US" sz="1400" dirty="0"/>
              <a:t>First screenshot is the sensor input</a:t>
            </a:r>
          </a:p>
          <a:p>
            <a:pPr marL="285750" indent="-285750">
              <a:lnSpc>
                <a:spcPct val="100000"/>
              </a:lnSpc>
              <a:spcAft>
                <a:spcPts val="1600"/>
              </a:spcAft>
            </a:pPr>
            <a:r>
              <a:rPr lang="en-US" sz="1400" dirty="0"/>
              <a:t>Second screenshot is the ground truth label (pink texture on traffic signs)</a:t>
            </a:r>
          </a:p>
          <a:p>
            <a:pPr marL="285750" indent="-285750">
              <a:lnSpc>
                <a:spcPct val="100000"/>
              </a:lnSpc>
              <a:spcAft>
                <a:spcPts val="1600"/>
              </a:spcAft>
            </a:pPr>
            <a:r>
              <a:rPr lang="en-US" sz="1400" dirty="0"/>
              <a:t>Threshold the color and use the contours function to extract the bounding box labels</a:t>
            </a:r>
          </a:p>
        </p:txBody>
      </p:sp>
      <p:pic>
        <p:nvPicPr>
          <p:cNvPr id="9" name="Recorded Sound">
            <a:hlinkClick r:id="" action="ppaction://media"/>
            <a:extLst>
              <a:ext uri="{FF2B5EF4-FFF2-40B4-BE49-F238E27FC236}">
                <a16:creationId xmlns:a16="http://schemas.microsoft.com/office/drawing/2014/main" id="{97DA018B-3AB0-4AC1-9DDB-50C0401045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074" y="5143500"/>
            <a:ext cx="609600" cy="609600"/>
          </a:xfrm>
          <a:prstGeom prst="rect">
            <a:avLst/>
          </a:prstGeom>
        </p:spPr>
      </p:pic>
    </p:spTree>
    <p:extLst>
      <p:ext uri="{BB962C8B-B14F-4D97-AF65-F5344CB8AC3E}">
        <p14:creationId xmlns:p14="http://schemas.microsoft.com/office/powerpoint/2010/main" val="20004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482733AC-FB38-46B3-8942-6E7974351B19}"/>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Implementation View</a:t>
            </a:r>
            <a:endParaRPr dirty="0"/>
          </a:p>
        </p:txBody>
      </p:sp>
      <p:sp>
        <p:nvSpPr>
          <p:cNvPr id="4" name="Rechteck 7">
            <a:extLst>
              <a:ext uri="{FF2B5EF4-FFF2-40B4-BE49-F238E27FC236}">
                <a16:creationId xmlns:a16="http://schemas.microsoft.com/office/drawing/2014/main" id="{4EF0E78D-F356-4C53-B2FE-0F1742F5AF85}"/>
              </a:ext>
            </a:extLst>
          </p:cNvPr>
          <p:cNvSpPr/>
          <p:nvPr/>
        </p:nvSpPr>
        <p:spPr>
          <a:xfrm>
            <a:off x="3692592" y="611450"/>
            <a:ext cx="1758815"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3.4 SIMULATION</a:t>
            </a:r>
          </a:p>
        </p:txBody>
      </p:sp>
      <p:sp>
        <p:nvSpPr>
          <p:cNvPr id="6" name="Rechteck 4">
            <a:extLst>
              <a:ext uri="{FF2B5EF4-FFF2-40B4-BE49-F238E27FC236}">
                <a16:creationId xmlns:a16="http://schemas.microsoft.com/office/drawing/2014/main" id="{5278EDA5-2E39-42C7-B51E-AFEC99ABDA17}"/>
              </a:ext>
            </a:extLst>
          </p:cNvPr>
          <p:cNvSpPr/>
          <p:nvPr/>
        </p:nvSpPr>
        <p:spPr>
          <a:xfrm>
            <a:off x="1593088" y="1412705"/>
            <a:ext cx="5957821" cy="307777"/>
          </a:xfrm>
          <a:prstGeom prst="rect">
            <a:avLst/>
          </a:prstGeom>
        </p:spPr>
        <p:txBody>
          <a:bodyPr wrap="square">
            <a:spAutoFit/>
          </a:bodyPr>
          <a:lstStyle/>
          <a:p>
            <a:pPr marL="158750" lvl="0">
              <a:spcBef>
                <a:spcPts val="1600"/>
              </a:spcBef>
              <a:buClr>
                <a:srgbClr val="EFEFEF"/>
              </a:buClr>
              <a:buSzPts val="1100"/>
              <a:defRPr/>
            </a:pPr>
            <a:r>
              <a:rPr lang="en-US" b="1" dirty="0">
                <a:solidFill>
                  <a:srgbClr val="EFEFEF"/>
                </a:solidFill>
                <a:uFill>
                  <a:noFill/>
                </a:uFill>
              </a:rPr>
              <a:t>INTEGRATION OF THE TRAFFIC SIGN RECOGNITION SYSTEM</a:t>
            </a:r>
            <a:endParaRPr lang="de-DE" b="1" dirty="0">
              <a:solidFill>
                <a:srgbClr val="EFEFEF"/>
              </a:solidFill>
              <a:uFill>
                <a:noFill/>
              </a:uFill>
            </a:endParaRPr>
          </a:p>
        </p:txBody>
      </p:sp>
      <p:pic>
        <p:nvPicPr>
          <p:cNvPr id="8" name="Picture 7">
            <a:extLst>
              <a:ext uri="{FF2B5EF4-FFF2-40B4-BE49-F238E27FC236}">
                <a16:creationId xmlns:a16="http://schemas.microsoft.com/office/drawing/2014/main" id="{CC18A248-317D-48D7-92E6-35668786F28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40184" y="2016518"/>
            <a:ext cx="3717757" cy="2086772"/>
          </a:xfrm>
          <a:prstGeom prst="rect">
            <a:avLst/>
          </a:prstGeom>
        </p:spPr>
      </p:pic>
      <p:pic>
        <p:nvPicPr>
          <p:cNvPr id="10" name="Picture 9">
            <a:extLst>
              <a:ext uri="{FF2B5EF4-FFF2-40B4-BE49-F238E27FC236}">
                <a16:creationId xmlns:a16="http://schemas.microsoft.com/office/drawing/2014/main" id="{B5C5EA16-C729-4906-A5DC-797488356C3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012741" y="2016518"/>
            <a:ext cx="3711714" cy="2086771"/>
          </a:xfrm>
          <a:prstGeom prst="rect">
            <a:avLst/>
          </a:prstGeom>
        </p:spPr>
      </p:pic>
      <p:sp>
        <p:nvSpPr>
          <p:cNvPr id="11" name="TextBox 10">
            <a:extLst>
              <a:ext uri="{FF2B5EF4-FFF2-40B4-BE49-F238E27FC236}">
                <a16:creationId xmlns:a16="http://schemas.microsoft.com/office/drawing/2014/main" id="{2A12F15E-906F-458C-9019-F0203FBA9EC6}"/>
              </a:ext>
            </a:extLst>
          </p:cNvPr>
          <p:cNvSpPr txBox="1"/>
          <p:nvPr/>
        </p:nvSpPr>
        <p:spPr>
          <a:xfrm>
            <a:off x="1672388" y="4103289"/>
            <a:ext cx="1227221" cy="523220"/>
          </a:xfrm>
          <a:prstGeom prst="rect">
            <a:avLst/>
          </a:prstGeom>
          <a:noFill/>
        </p:spPr>
        <p:txBody>
          <a:bodyPr wrap="square" rtlCol="0">
            <a:spAutoFit/>
          </a:bodyPr>
          <a:lstStyle/>
          <a:p>
            <a:pPr algn="ctr"/>
            <a:r>
              <a:rPr lang="en-US" dirty="0">
                <a:solidFill>
                  <a:schemeClr val="tx2"/>
                </a:solidFill>
              </a:rPr>
              <a:t>Our current system</a:t>
            </a:r>
            <a:endParaRPr lang="de-DE" dirty="0">
              <a:solidFill>
                <a:schemeClr val="tx2"/>
              </a:solidFill>
            </a:endParaRPr>
          </a:p>
        </p:txBody>
      </p:sp>
      <p:sp>
        <p:nvSpPr>
          <p:cNvPr id="12" name="TextBox 11">
            <a:extLst>
              <a:ext uri="{FF2B5EF4-FFF2-40B4-BE49-F238E27FC236}">
                <a16:creationId xmlns:a16="http://schemas.microsoft.com/office/drawing/2014/main" id="{0342DA4F-6B4F-4BE5-93D2-6CDBC1AC3A59}"/>
              </a:ext>
            </a:extLst>
          </p:cNvPr>
          <p:cNvSpPr txBox="1"/>
          <p:nvPr/>
        </p:nvSpPr>
        <p:spPr>
          <a:xfrm>
            <a:off x="5670823" y="4103656"/>
            <a:ext cx="2369423" cy="523220"/>
          </a:xfrm>
          <a:prstGeom prst="rect">
            <a:avLst/>
          </a:prstGeom>
          <a:noFill/>
        </p:spPr>
        <p:txBody>
          <a:bodyPr wrap="square" rtlCol="0">
            <a:spAutoFit/>
          </a:bodyPr>
          <a:lstStyle/>
          <a:p>
            <a:pPr algn="ctr"/>
            <a:r>
              <a:rPr lang="en-US" dirty="0" err="1">
                <a:solidFill>
                  <a:schemeClr val="tx2"/>
                </a:solidFill>
              </a:rPr>
              <a:t>Visualisation</a:t>
            </a:r>
            <a:r>
              <a:rPr lang="en-US" dirty="0">
                <a:solidFill>
                  <a:schemeClr val="tx2"/>
                </a:solidFill>
              </a:rPr>
              <a:t> of the future version of our system</a:t>
            </a:r>
            <a:endParaRPr lang="de-DE" dirty="0">
              <a:solidFill>
                <a:schemeClr val="tx2"/>
              </a:solidFill>
            </a:endParaRPr>
          </a:p>
        </p:txBody>
      </p:sp>
      <p:pic>
        <p:nvPicPr>
          <p:cNvPr id="13" name="Recorded Sound">
            <a:hlinkClick r:id="" action="ppaction://media"/>
            <a:extLst>
              <a:ext uri="{FF2B5EF4-FFF2-40B4-BE49-F238E27FC236}">
                <a16:creationId xmlns:a16="http://schemas.microsoft.com/office/drawing/2014/main" id="{3BA62C11-639B-4C9B-AAA7-63166BC8A8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5179962"/>
            <a:ext cx="609600" cy="609600"/>
          </a:xfrm>
          <a:prstGeom prst="rect">
            <a:avLst/>
          </a:prstGeom>
        </p:spPr>
      </p:pic>
    </p:spTree>
    <p:extLst>
      <p:ext uri="{BB962C8B-B14F-4D97-AF65-F5344CB8AC3E}">
        <p14:creationId xmlns:p14="http://schemas.microsoft.com/office/powerpoint/2010/main" val="181937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37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18BE6442-9709-4ABC-9A73-EBA184B7E23B}"/>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 Conclusion and Future Work</a:t>
            </a:r>
            <a:endParaRPr dirty="0"/>
          </a:p>
        </p:txBody>
      </p:sp>
      <p:sp>
        <p:nvSpPr>
          <p:cNvPr id="5" name="Google Shape;633;p32">
            <a:extLst>
              <a:ext uri="{FF2B5EF4-FFF2-40B4-BE49-F238E27FC236}">
                <a16:creationId xmlns:a16="http://schemas.microsoft.com/office/drawing/2014/main" id="{2A7183F1-18FE-40BA-A996-7B8C9CBC8A87}"/>
              </a:ext>
            </a:extLst>
          </p:cNvPr>
          <p:cNvSpPr txBox="1">
            <a:spLocks/>
          </p:cNvSpPr>
          <p:nvPr/>
        </p:nvSpPr>
        <p:spPr>
          <a:xfrm>
            <a:off x="5103224" y="1638664"/>
            <a:ext cx="3696788" cy="135197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en-US" sz="1400" dirty="0"/>
              <a:t>We presented our first attempt at tackling the problem of traffic sign recognition as system engineers</a:t>
            </a:r>
          </a:p>
        </p:txBody>
      </p:sp>
      <p:pic>
        <p:nvPicPr>
          <p:cNvPr id="6" name="Recorded Sound">
            <a:hlinkClick r:id="" action="ppaction://media"/>
            <a:extLst>
              <a:ext uri="{FF2B5EF4-FFF2-40B4-BE49-F238E27FC236}">
                <a16:creationId xmlns:a16="http://schemas.microsoft.com/office/drawing/2014/main" id="{88D79828-E4C4-40AF-A109-1960ADB15A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3383" y="5206564"/>
            <a:ext cx="609600" cy="609600"/>
          </a:xfrm>
          <a:prstGeom prst="rect">
            <a:avLst/>
          </a:prstGeom>
        </p:spPr>
      </p:pic>
      <p:pic>
        <p:nvPicPr>
          <p:cNvPr id="4" name="Picture 3">
            <a:extLst>
              <a:ext uri="{FF2B5EF4-FFF2-40B4-BE49-F238E27FC236}">
                <a16:creationId xmlns:a16="http://schemas.microsoft.com/office/drawing/2014/main" id="{F3602739-C730-4454-A100-45848CE52CD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28800" y="1340506"/>
            <a:ext cx="2956560" cy="1659452"/>
          </a:xfrm>
          <a:prstGeom prst="rect">
            <a:avLst/>
          </a:prstGeom>
        </p:spPr>
      </p:pic>
      <p:pic>
        <p:nvPicPr>
          <p:cNvPr id="8" name="Picture 7">
            <a:extLst>
              <a:ext uri="{FF2B5EF4-FFF2-40B4-BE49-F238E27FC236}">
                <a16:creationId xmlns:a16="http://schemas.microsoft.com/office/drawing/2014/main" id="{8823505D-28E9-46F9-A0A8-AF63AE92087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19890" y="3124182"/>
            <a:ext cx="3026229" cy="1702073"/>
          </a:xfrm>
          <a:prstGeom prst="rect">
            <a:avLst/>
          </a:prstGeom>
        </p:spPr>
      </p:pic>
      <p:pic>
        <p:nvPicPr>
          <p:cNvPr id="10" name="Picture 9">
            <a:extLst>
              <a:ext uri="{FF2B5EF4-FFF2-40B4-BE49-F238E27FC236}">
                <a16:creationId xmlns:a16="http://schemas.microsoft.com/office/drawing/2014/main" id="{37B33975-C9DA-48CC-9474-4711A953D86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356506" y="3124182"/>
            <a:ext cx="3019918" cy="1697084"/>
          </a:xfrm>
          <a:prstGeom prst="rect">
            <a:avLst/>
          </a:prstGeom>
        </p:spPr>
      </p:pic>
    </p:spTree>
    <p:extLst>
      <p:ext uri="{BB962C8B-B14F-4D97-AF65-F5344CB8AC3E}">
        <p14:creationId xmlns:p14="http://schemas.microsoft.com/office/powerpoint/2010/main" val="157480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2C22-E62D-4389-AE82-3E8E0B03CF87}"/>
              </a:ext>
            </a:extLst>
          </p:cNvPr>
          <p:cNvSpPr>
            <a:spLocks noGrp="1"/>
          </p:cNvSpPr>
          <p:nvPr>
            <p:ph type="title"/>
          </p:nvPr>
        </p:nvSpPr>
        <p:spPr/>
        <p:txBody>
          <a:bodyPr/>
          <a:lstStyle/>
          <a:p>
            <a:r>
              <a:rPr lang="en-US" dirty="0"/>
              <a:t>1. User View</a:t>
            </a:r>
            <a:endParaRPr lang="de-DE" dirty="0"/>
          </a:p>
        </p:txBody>
      </p:sp>
      <p:sp>
        <p:nvSpPr>
          <p:cNvPr id="4" name="Google Shape;1799;p48">
            <a:extLst>
              <a:ext uri="{FF2B5EF4-FFF2-40B4-BE49-F238E27FC236}">
                <a16:creationId xmlns:a16="http://schemas.microsoft.com/office/drawing/2014/main" id="{E8CE4E0E-CE3A-4FF1-AA7A-AEC762AEB305}"/>
              </a:ext>
            </a:extLst>
          </p:cNvPr>
          <p:cNvSpPr txBox="1">
            <a:spLocks/>
          </p:cNvSpPr>
          <p:nvPr/>
        </p:nvSpPr>
        <p:spPr>
          <a:xfrm>
            <a:off x="720000" y="1217275"/>
            <a:ext cx="7704000" cy="3416400"/>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marR="0" lvl="0" indent="0" algn="l" defTabSz="914400" rtl="0" eaLnBrk="1" fontAlgn="auto" latinLnBrk="0" hangingPunct="1">
              <a:lnSpc>
                <a:spcPct val="100000"/>
              </a:lnSpc>
              <a:spcBef>
                <a:spcPts val="1600"/>
              </a:spcBef>
              <a:spcAft>
                <a:spcPts val="0"/>
              </a:spcAft>
              <a:buClr>
                <a:srgbClr val="EFEFEF"/>
              </a:buClr>
              <a:buSzPts val="1100"/>
              <a:buFont typeface="Arial"/>
              <a:buNone/>
              <a:tabLst/>
              <a:defRPr/>
            </a:pPr>
            <a:r>
              <a:rPr kumimoji="0" lang="de-DE" sz="1600" b="1" i="0" u="none" strike="noStrike" kern="0" cap="none" spc="0" normalizeH="0" baseline="0" noProof="0" dirty="0">
                <a:ln>
                  <a:noFill/>
                </a:ln>
                <a:solidFill>
                  <a:srgbClr val="EFEFEF"/>
                </a:solidFill>
                <a:effectLst/>
                <a:uLnTx/>
                <a:uFill>
                  <a:noFill/>
                </a:uFill>
                <a:latin typeface="Arial"/>
                <a:cs typeface="Arial"/>
                <a:sym typeface="Arial"/>
              </a:rPr>
              <a:t>1.3 PERFORMANCE CONSTRAINTS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Real-time performance</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High prediction performance with high accuracy</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High </a:t>
            </a:r>
            <a:r>
              <a:rPr kumimoji="0" lang="de-DE" sz="1400" b="0" i="0" u="none" strike="noStrike" kern="0" cap="none" spc="0" normalizeH="0" baseline="0" noProof="0" dirty="0" err="1">
                <a:ln>
                  <a:noFill/>
                </a:ln>
                <a:solidFill>
                  <a:srgbClr val="EFEFEF"/>
                </a:solidFill>
                <a:effectLst/>
                <a:uLnTx/>
                <a:uFill>
                  <a:noFill/>
                </a:uFill>
                <a:latin typeface="Arial"/>
                <a:cs typeface="Arial"/>
                <a:sym typeface="Arial"/>
              </a:rPr>
              <a:t>recall</a:t>
            </a: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 </a:t>
            </a:r>
            <a:r>
              <a:rPr kumimoji="0" lang="de-DE" sz="1400" b="0" i="0" u="none" strike="noStrike" kern="0" cap="none" spc="0" normalizeH="0" baseline="0" noProof="0" dirty="0" err="1">
                <a:ln>
                  <a:noFill/>
                </a:ln>
                <a:solidFill>
                  <a:srgbClr val="EFEFEF"/>
                </a:solidFill>
                <a:effectLst/>
                <a:uLnTx/>
                <a:uFill>
                  <a:noFill/>
                </a:uFill>
                <a:latin typeface="Arial"/>
                <a:cs typeface="Arial"/>
                <a:sym typeface="Arial"/>
              </a:rPr>
              <a:t>for</a:t>
            </a: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 </a:t>
            </a:r>
            <a:r>
              <a:rPr kumimoji="0" lang="de-DE" sz="1400" b="0" i="0" u="none" strike="noStrike" kern="0" cap="none" spc="0" normalizeH="0" baseline="0" noProof="0" dirty="0" err="1">
                <a:ln>
                  <a:noFill/>
                </a:ln>
                <a:solidFill>
                  <a:srgbClr val="EFEFEF"/>
                </a:solidFill>
                <a:effectLst/>
                <a:uLnTx/>
                <a:uFill>
                  <a:noFill/>
                </a:uFill>
                <a:latin typeface="Arial"/>
                <a:cs typeface="Arial"/>
                <a:sym typeface="Arial"/>
              </a:rPr>
              <a:t>the</a:t>
            </a: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 detection and high </a:t>
            </a:r>
            <a:r>
              <a:rPr kumimoji="0" lang="de-DE" sz="1400" b="0" i="0" u="none" strike="noStrike" kern="0" cap="none" spc="0" normalizeH="0" baseline="0" noProof="0" dirty="0" err="1">
                <a:ln>
                  <a:noFill/>
                </a:ln>
                <a:solidFill>
                  <a:srgbClr val="EFEFEF"/>
                </a:solidFill>
                <a:effectLst/>
                <a:uLnTx/>
                <a:uFill>
                  <a:noFill/>
                </a:uFill>
                <a:latin typeface="Arial"/>
                <a:cs typeface="Arial"/>
                <a:sym typeface="Arial"/>
              </a:rPr>
              <a:t>accuracy</a:t>
            </a: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 </a:t>
            </a:r>
            <a:r>
              <a:rPr kumimoji="0" lang="de-DE" sz="1400" b="0" i="0" u="none" strike="noStrike" kern="0" cap="none" spc="0" normalizeH="0" baseline="0" noProof="0" dirty="0" err="1">
                <a:ln>
                  <a:noFill/>
                </a:ln>
                <a:solidFill>
                  <a:srgbClr val="EFEFEF"/>
                </a:solidFill>
                <a:effectLst/>
                <a:uLnTx/>
                <a:uFill>
                  <a:noFill/>
                </a:uFill>
                <a:latin typeface="Arial"/>
                <a:cs typeface="Arial"/>
                <a:sym typeface="Arial"/>
              </a:rPr>
              <a:t>for</a:t>
            </a:r>
            <a:r>
              <a:rPr lang="de-DE" dirty="0">
                <a:solidFill>
                  <a:srgbClr val="EFEFEF"/>
                </a:solidFill>
                <a:uFill>
                  <a:noFill/>
                </a:uFill>
              </a:rPr>
              <a:t> </a:t>
            </a:r>
            <a:r>
              <a:rPr lang="de-DE" dirty="0" err="1">
                <a:solidFill>
                  <a:srgbClr val="EFEFEF"/>
                </a:solidFill>
                <a:uFill>
                  <a:noFill/>
                </a:uFill>
              </a:rPr>
              <a:t>the</a:t>
            </a: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 classification</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High detection rate of small objects (on great distances)</a:t>
            </a:r>
          </a:p>
        </p:txBody>
      </p:sp>
      <p:pic>
        <p:nvPicPr>
          <p:cNvPr id="3" name="Aufgezeichneter Sound">
            <a:hlinkClick r:id="" action="ppaction://media"/>
            <a:extLst>
              <a:ext uri="{FF2B5EF4-FFF2-40B4-BE49-F238E27FC236}">
                <a16:creationId xmlns:a16="http://schemas.microsoft.com/office/drawing/2014/main" id="{A7921A3F-B1C2-4E6A-83B0-F700EFFCD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5350119"/>
            <a:ext cx="609600" cy="609600"/>
          </a:xfrm>
          <a:prstGeom prst="rect">
            <a:avLst/>
          </a:prstGeom>
        </p:spPr>
      </p:pic>
    </p:spTree>
    <p:extLst>
      <p:ext uri="{BB962C8B-B14F-4D97-AF65-F5344CB8AC3E}">
        <p14:creationId xmlns:p14="http://schemas.microsoft.com/office/powerpoint/2010/main" val="181357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18BE6442-9709-4ABC-9A73-EBA184B7E23B}"/>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 Conclusion and Future Work</a:t>
            </a:r>
            <a:endParaRPr dirty="0"/>
          </a:p>
        </p:txBody>
      </p:sp>
      <p:sp>
        <p:nvSpPr>
          <p:cNvPr id="4" name="Google Shape;1799;p48">
            <a:extLst>
              <a:ext uri="{FF2B5EF4-FFF2-40B4-BE49-F238E27FC236}">
                <a16:creationId xmlns:a16="http://schemas.microsoft.com/office/drawing/2014/main" id="{9475F6AD-C070-43CF-80AA-4B59B73FE695}"/>
              </a:ext>
            </a:extLst>
          </p:cNvPr>
          <p:cNvSpPr txBox="1">
            <a:spLocks/>
          </p:cNvSpPr>
          <p:nvPr/>
        </p:nvSpPr>
        <p:spPr>
          <a:xfrm>
            <a:off x="4140099" y="1393370"/>
            <a:ext cx="4354286" cy="3191549"/>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Contextual world model </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lang="de-DE" dirty="0">
                <a:solidFill>
                  <a:srgbClr val="EFEFEF"/>
                </a:solidFill>
                <a:uFill>
                  <a:noFill/>
                </a:uFill>
              </a:rPr>
              <a:t>Camera sensor model</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Try out new algorithms for the traffic sign detection</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lang="de-DE" dirty="0">
                <a:solidFill>
                  <a:srgbClr val="EFEFEF"/>
                </a:solidFill>
                <a:uFill>
                  <a:noFill/>
                </a:uFill>
              </a:rPr>
              <a:t>Expand the amount of concept whitening layers within our networks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Try out different image classification architectures</a:t>
            </a:r>
          </a:p>
        </p:txBody>
      </p:sp>
      <p:pic>
        <p:nvPicPr>
          <p:cNvPr id="9" name="Picture 8">
            <a:extLst>
              <a:ext uri="{FF2B5EF4-FFF2-40B4-BE49-F238E27FC236}">
                <a16:creationId xmlns:a16="http://schemas.microsoft.com/office/drawing/2014/main" id="{181205E9-B314-4360-B4CE-A7F037A57F7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6817" y="1128187"/>
            <a:ext cx="1439794" cy="1040637"/>
          </a:xfrm>
          <a:prstGeom prst="rect">
            <a:avLst/>
          </a:prstGeom>
        </p:spPr>
      </p:pic>
      <p:pic>
        <p:nvPicPr>
          <p:cNvPr id="10" name="Picture 9">
            <a:extLst>
              <a:ext uri="{FF2B5EF4-FFF2-40B4-BE49-F238E27FC236}">
                <a16:creationId xmlns:a16="http://schemas.microsoft.com/office/drawing/2014/main" id="{ACA20234-4864-4E48-917E-4049C7FF0BE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633432" y="2257931"/>
            <a:ext cx="1318942" cy="810171"/>
          </a:xfrm>
          <a:prstGeom prst="rect">
            <a:avLst/>
          </a:prstGeom>
        </p:spPr>
      </p:pic>
      <p:pic>
        <p:nvPicPr>
          <p:cNvPr id="11" name="Grafik 2">
            <a:extLst>
              <a:ext uri="{FF2B5EF4-FFF2-40B4-BE49-F238E27FC236}">
                <a16:creationId xmlns:a16="http://schemas.microsoft.com/office/drawing/2014/main" id="{814F7D61-5994-4C10-AD49-DF22BA2E446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10882" y="2257931"/>
            <a:ext cx="2233013" cy="819022"/>
          </a:xfrm>
          <a:prstGeom prst="rect">
            <a:avLst/>
          </a:prstGeom>
        </p:spPr>
      </p:pic>
      <p:pic>
        <p:nvPicPr>
          <p:cNvPr id="12" name="Grafik 2" descr="Ein Bild, das Text enthält.&#10;&#10;Automatisch generierte Beschreibung">
            <a:extLst>
              <a:ext uri="{FF2B5EF4-FFF2-40B4-BE49-F238E27FC236}">
                <a16:creationId xmlns:a16="http://schemas.microsoft.com/office/drawing/2014/main" id="{79EA2502-378A-4E16-9C92-2D6C514A8A5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32695" y="1128187"/>
            <a:ext cx="2119679" cy="1040637"/>
          </a:xfrm>
          <a:prstGeom prst="rect">
            <a:avLst/>
          </a:prstGeom>
        </p:spPr>
      </p:pic>
      <p:pic>
        <p:nvPicPr>
          <p:cNvPr id="13" name="Grafik 3">
            <a:extLst>
              <a:ext uri="{FF2B5EF4-FFF2-40B4-BE49-F238E27FC236}">
                <a16:creationId xmlns:a16="http://schemas.microsoft.com/office/drawing/2014/main" id="{8A33A699-8DB8-489A-8517-9EA58EC61BED}"/>
              </a:ext>
            </a:extLst>
          </p:cNvPr>
          <p:cNvPicPr>
            <a:picLocks noChangeAspect="1"/>
          </p:cNvPicPr>
          <p:nvPr/>
        </p:nvPicPr>
        <p:blipFill>
          <a:blip r:embed="rId8"/>
          <a:stretch>
            <a:fillRect/>
          </a:stretch>
        </p:blipFill>
        <p:spPr>
          <a:xfrm>
            <a:off x="310882" y="3138114"/>
            <a:ext cx="3641492" cy="1610353"/>
          </a:xfrm>
          <a:prstGeom prst="rect">
            <a:avLst/>
          </a:prstGeom>
        </p:spPr>
      </p:pic>
      <p:pic>
        <p:nvPicPr>
          <p:cNvPr id="2" name="Recorded Sound">
            <a:hlinkClick r:id="" action="ppaction://media"/>
            <a:extLst>
              <a:ext uri="{FF2B5EF4-FFF2-40B4-BE49-F238E27FC236}">
                <a16:creationId xmlns:a16="http://schemas.microsoft.com/office/drawing/2014/main" id="{53E96376-8EC4-4E42-AFF4-C997ECB66A6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94385" y="5151267"/>
            <a:ext cx="609600" cy="609600"/>
          </a:xfrm>
          <a:prstGeom prst="rect">
            <a:avLst/>
          </a:prstGeom>
        </p:spPr>
      </p:pic>
    </p:spTree>
    <p:extLst>
      <p:ext uri="{BB962C8B-B14F-4D97-AF65-F5344CB8AC3E}">
        <p14:creationId xmlns:p14="http://schemas.microsoft.com/office/powerpoint/2010/main" val="180862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18BE6442-9709-4ABC-9A73-EBA184B7E23B}"/>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 Conclusion and Future Work</a:t>
            </a:r>
            <a:endParaRPr dirty="0"/>
          </a:p>
        </p:txBody>
      </p:sp>
      <p:sp>
        <p:nvSpPr>
          <p:cNvPr id="4" name="Google Shape;1799;p48">
            <a:extLst>
              <a:ext uri="{FF2B5EF4-FFF2-40B4-BE49-F238E27FC236}">
                <a16:creationId xmlns:a16="http://schemas.microsoft.com/office/drawing/2014/main" id="{9475F6AD-C070-43CF-80AA-4B59B73FE695}"/>
              </a:ext>
            </a:extLst>
          </p:cNvPr>
          <p:cNvSpPr txBox="1">
            <a:spLocks/>
          </p:cNvSpPr>
          <p:nvPr/>
        </p:nvSpPr>
        <p:spPr>
          <a:xfrm>
            <a:off x="4572000" y="1147891"/>
            <a:ext cx="4354286" cy="3654070"/>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Multistage pipeline system</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lang="de-DE" dirty="0">
                <a:solidFill>
                  <a:srgbClr val="EFEFEF"/>
                </a:solidFill>
                <a:uFill>
                  <a:noFill/>
                </a:uFill>
              </a:rPr>
              <a:t>Future work =&gt; exploit the fact that our system consists of 2 prediction models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Try out new algorithms for the traffic sign detection system</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lang="de-DE" dirty="0">
                <a:solidFill>
                  <a:srgbClr val="EFEFEF"/>
                </a:solidFill>
                <a:uFill>
                  <a:noFill/>
                </a:uFill>
              </a:rPr>
              <a:t>Expand the amount of concept whitening layers within our networks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Try out different image classification architectures</a:t>
            </a:r>
          </a:p>
        </p:txBody>
      </p:sp>
      <p:pic>
        <p:nvPicPr>
          <p:cNvPr id="5" name="Grafik 2">
            <a:extLst>
              <a:ext uri="{FF2B5EF4-FFF2-40B4-BE49-F238E27FC236}">
                <a16:creationId xmlns:a16="http://schemas.microsoft.com/office/drawing/2014/main" id="{ECF45DE4-6F05-41C5-AAFA-B74D8B8D771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6409" y="1454222"/>
            <a:ext cx="3760437" cy="1802784"/>
          </a:xfrm>
          <a:prstGeom prst="rect">
            <a:avLst/>
          </a:prstGeom>
        </p:spPr>
      </p:pic>
      <p:pic>
        <p:nvPicPr>
          <p:cNvPr id="6" name="Picture 5">
            <a:extLst>
              <a:ext uri="{FF2B5EF4-FFF2-40B4-BE49-F238E27FC236}">
                <a16:creationId xmlns:a16="http://schemas.microsoft.com/office/drawing/2014/main" id="{88B5C64D-99FB-42D9-A3B8-34FC96326BD1}"/>
              </a:ext>
            </a:extLst>
          </p:cNvPr>
          <p:cNvPicPr>
            <a:picLocks noChangeAspect="1"/>
          </p:cNvPicPr>
          <p:nvPr/>
        </p:nvPicPr>
        <p:blipFill>
          <a:blip r:embed="rId5"/>
          <a:stretch>
            <a:fillRect/>
          </a:stretch>
        </p:blipFill>
        <p:spPr>
          <a:xfrm>
            <a:off x="2859813" y="2814645"/>
            <a:ext cx="420666" cy="320563"/>
          </a:xfrm>
          <a:prstGeom prst="rect">
            <a:avLst/>
          </a:prstGeom>
        </p:spPr>
      </p:pic>
      <p:pic>
        <p:nvPicPr>
          <p:cNvPr id="7" name="Picture 6">
            <a:extLst>
              <a:ext uri="{FF2B5EF4-FFF2-40B4-BE49-F238E27FC236}">
                <a16:creationId xmlns:a16="http://schemas.microsoft.com/office/drawing/2014/main" id="{1505E5C8-4517-4955-858A-26FD8BB0F7B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36409" y="3302488"/>
            <a:ext cx="1565745" cy="732976"/>
          </a:xfrm>
          <a:prstGeom prst="rect">
            <a:avLst/>
          </a:prstGeom>
        </p:spPr>
      </p:pic>
      <p:pic>
        <p:nvPicPr>
          <p:cNvPr id="8" name="Grafik 7">
            <a:extLst>
              <a:ext uri="{FF2B5EF4-FFF2-40B4-BE49-F238E27FC236}">
                <a16:creationId xmlns:a16="http://schemas.microsoft.com/office/drawing/2014/main" id="{5213E592-8607-43BF-8C04-E6174A6F16A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20588" y="3302488"/>
            <a:ext cx="2176258" cy="732976"/>
          </a:xfrm>
          <a:prstGeom prst="rect">
            <a:avLst/>
          </a:prstGeom>
        </p:spPr>
      </p:pic>
      <p:pic>
        <p:nvPicPr>
          <p:cNvPr id="2" name="Recorded Sound">
            <a:hlinkClick r:id="" action="ppaction://media"/>
            <a:extLst>
              <a:ext uri="{FF2B5EF4-FFF2-40B4-BE49-F238E27FC236}">
                <a16:creationId xmlns:a16="http://schemas.microsoft.com/office/drawing/2014/main" id="{76F56DB2-70ED-4B18-88ED-3D3DBD7974B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34400" y="5214687"/>
            <a:ext cx="609600" cy="609600"/>
          </a:xfrm>
          <a:prstGeom prst="rect">
            <a:avLst/>
          </a:prstGeom>
        </p:spPr>
      </p:pic>
    </p:spTree>
    <p:extLst>
      <p:ext uri="{BB962C8B-B14F-4D97-AF65-F5344CB8AC3E}">
        <p14:creationId xmlns:p14="http://schemas.microsoft.com/office/powerpoint/2010/main" val="290266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9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44;p44">
            <a:extLst>
              <a:ext uri="{FF2B5EF4-FFF2-40B4-BE49-F238E27FC236}">
                <a16:creationId xmlns:a16="http://schemas.microsoft.com/office/drawing/2014/main" id="{18BE6442-9709-4ABC-9A73-EBA184B7E23B}"/>
              </a:ext>
            </a:extLst>
          </p:cNvPr>
          <p:cNvSpPr txBox="1">
            <a:spLocks noGrp="1"/>
          </p:cNvSpPr>
          <p:nvPr>
            <p:ph type="title"/>
          </p:nvPr>
        </p:nvSpPr>
        <p:spPr>
          <a:xfrm>
            <a:off x="719931" y="117972"/>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 Conclusion and Future Work</a:t>
            </a:r>
            <a:endParaRPr dirty="0"/>
          </a:p>
        </p:txBody>
      </p:sp>
      <p:sp>
        <p:nvSpPr>
          <p:cNvPr id="4" name="Google Shape;1799;p48">
            <a:extLst>
              <a:ext uri="{FF2B5EF4-FFF2-40B4-BE49-F238E27FC236}">
                <a16:creationId xmlns:a16="http://schemas.microsoft.com/office/drawing/2014/main" id="{9475F6AD-C070-43CF-80AA-4B59B73FE695}"/>
              </a:ext>
            </a:extLst>
          </p:cNvPr>
          <p:cNvSpPr txBox="1">
            <a:spLocks/>
          </p:cNvSpPr>
          <p:nvPr/>
        </p:nvSpPr>
        <p:spPr>
          <a:xfrm>
            <a:off x="317895" y="3275057"/>
            <a:ext cx="8081555" cy="1668406"/>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We presented a simulation for the task of traffic sign recognition</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lang="de-DE" dirty="0">
                <a:solidFill>
                  <a:srgbClr val="EFEFEF"/>
                </a:solidFill>
                <a:uFill>
                  <a:noFill/>
                </a:uFill>
              </a:rPr>
              <a:t>Future  work =&gt; Further development of the simulation components with respect to our probabilistic environmental world model</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The simulation as a benchmarking tool</a:t>
            </a:r>
          </a:p>
        </p:txBody>
      </p:sp>
      <p:sp>
        <p:nvSpPr>
          <p:cNvPr id="7" name="Google Shape;653;p34">
            <a:extLst>
              <a:ext uri="{FF2B5EF4-FFF2-40B4-BE49-F238E27FC236}">
                <a16:creationId xmlns:a16="http://schemas.microsoft.com/office/drawing/2014/main" id="{A28DC223-D2B6-44FE-9D54-0FFD62F239EC}"/>
              </a:ext>
            </a:extLst>
          </p:cNvPr>
          <p:cNvSpPr/>
          <p:nvPr/>
        </p:nvSpPr>
        <p:spPr>
          <a:xfrm>
            <a:off x="4031963" y="1643648"/>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6;p34">
            <a:extLst>
              <a:ext uri="{FF2B5EF4-FFF2-40B4-BE49-F238E27FC236}">
                <a16:creationId xmlns:a16="http://schemas.microsoft.com/office/drawing/2014/main" id="{EDC99034-1655-4CCB-9410-24A303A5F798}"/>
              </a:ext>
            </a:extLst>
          </p:cNvPr>
          <p:cNvSpPr txBox="1">
            <a:spLocks/>
          </p:cNvSpPr>
          <p:nvPr/>
        </p:nvSpPr>
        <p:spPr>
          <a:xfrm flipH="1">
            <a:off x="-33123" y="944167"/>
            <a:ext cx="3029443" cy="36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de-DE" sz="1400" b="1" dirty="0">
                <a:latin typeface="Rajdhani"/>
                <a:ea typeface="Rajdhani"/>
                <a:cs typeface="Rajdhani"/>
                <a:sym typeface="Rajdhani"/>
              </a:rPr>
              <a:t>Environmental component</a:t>
            </a:r>
          </a:p>
        </p:txBody>
      </p:sp>
      <p:sp>
        <p:nvSpPr>
          <p:cNvPr id="10" name="Google Shape;667;p34">
            <a:extLst>
              <a:ext uri="{FF2B5EF4-FFF2-40B4-BE49-F238E27FC236}">
                <a16:creationId xmlns:a16="http://schemas.microsoft.com/office/drawing/2014/main" id="{63B5E228-F932-4361-8B2C-BD002F803FBD}"/>
              </a:ext>
            </a:extLst>
          </p:cNvPr>
          <p:cNvSpPr txBox="1">
            <a:spLocks/>
          </p:cNvSpPr>
          <p:nvPr/>
        </p:nvSpPr>
        <p:spPr>
          <a:xfrm flipH="1">
            <a:off x="6046313" y="959195"/>
            <a:ext cx="2194800" cy="36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de-DE" sz="1400" b="1" dirty="0">
                <a:latin typeface="Rajdhani"/>
                <a:ea typeface="Rajdhani"/>
                <a:cs typeface="Rajdhani"/>
                <a:sym typeface="Rajdhani"/>
              </a:rPr>
              <a:t>Car component</a:t>
            </a:r>
          </a:p>
        </p:txBody>
      </p:sp>
      <p:sp>
        <p:nvSpPr>
          <p:cNvPr id="11" name="Google Shape;668;p34">
            <a:extLst>
              <a:ext uri="{FF2B5EF4-FFF2-40B4-BE49-F238E27FC236}">
                <a16:creationId xmlns:a16="http://schemas.microsoft.com/office/drawing/2014/main" id="{E9FE637F-7B65-4E10-8D7C-3C77058AA33A}"/>
              </a:ext>
            </a:extLst>
          </p:cNvPr>
          <p:cNvSpPr txBox="1">
            <a:spLocks/>
          </p:cNvSpPr>
          <p:nvPr/>
        </p:nvSpPr>
        <p:spPr>
          <a:xfrm>
            <a:off x="-222339" y="2961988"/>
            <a:ext cx="3254429" cy="488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de-DE" sz="1400" b="1" dirty="0">
                <a:latin typeface="Rajdhani"/>
                <a:ea typeface="Rajdhani"/>
                <a:cs typeface="Rajdhani"/>
                <a:sym typeface="Rajdhani"/>
              </a:rPr>
              <a:t>Traffic sign component</a:t>
            </a:r>
          </a:p>
        </p:txBody>
      </p:sp>
      <p:sp>
        <p:nvSpPr>
          <p:cNvPr id="12" name="Google Shape;669;p34">
            <a:extLst>
              <a:ext uri="{FF2B5EF4-FFF2-40B4-BE49-F238E27FC236}">
                <a16:creationId xmlns:a16="http://schemas.microsoft.com/office/drawing/2014/main" id="{878E4B7E-0060-4AF9-B9FA-08E8AC403BFF}"/>
              </a:ext>
            </a:extLst>
          </p:cNvPr>
          <p:cNvSpPr txBox="1">
            <a:spLocks/>
          </p:cNvSpPr>
          <p:nvPr/>
        </p:nvSpPr>
        <p:spPr>
          <a:xfrm>
            <a:off x="6046313" y="3165513"/>
            <a:ext cx="2514213" cy="3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de-DE" sz="1400" b="1" dirty="0">
                <a:latin typeface="Rajdhani"/>
                <a:ea typeface="Rajdhani"/>
                <a:cs typeface="Rajdhani"/>
                <a:sym typeface="Rajdhani"/>
              </a:rPr>
              <a:t>Traffic sign recognition system</a:t>
            </a:r>
          </a:p>
        </p:txBody>
      </p:sp>
      <p:sp>
        <p:nvSpPr>
          <p:cNvPr id="13" name="Google Shape;670;p34">
            <a:extLst>
              <a:ext uri="{FF2B5EF4-FFF2-40B4-BE49-F238E27FC236}">
                <a16:creationId xmlns:a16="http://schemas.microsoft.com/office/drawing/2014/main" id="{BAB6B8F7-F6E6-4232-9D1F-98BD9C529B11}"/>
              </a:ext>
            </a:extLst>
          </p:cNvPr>
          <p:cNvSpPr/>
          <p:nvPr/>
        </p:nvSpPr>
        <p:spPr>
          <a:xfrm>
            <a:off x="1484817" y="2322467"/>
            <a:ext cx="1425354" cy="716238"/>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34">
            <a:extLst>
              <a:ext uri="{FF2B5EF4-FFF2-40B4-BE49-F238E27FC236}">
                <a16:creationId xmlns:a16="http://schemas.microsoft.com/office/drawing/2014/main" id="{6739C1E5-6BBF-4B8F-BC4F-4EBCFBED8626}"/>
              </a:ext>
            </a:extLst>
          </p:cNvPr>
          <p:cNvSpPr/>
          <p:nvPr/>
        </p:nvSpPr>
        <p:spPr>
          <a:xfrm>
            <a:off x="6111911" y="2322466"/>
            <a:ext cx="1405272"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2;p34">
            <a:extLst>
              <a:ext uri="{FF2B5EF4-FFF2-40B4-BE49-F238E27FC236}">
                <a16:creationId xmlns:a16="http://schemas.microsoft.com/office/drawing/2014/main" id="{F1197F72-760F-4F19-A7F0-E4DB025BB1C3}"/>
              </a:ext>
            </a:extLst>
          </p:cNvPr>
          <p:cNvSpPr/>
          <p:nvPr/>
        </p:nvSpPr>
        <p:spPr>
          <a:xfrm>
            <a:off x="1484817" y="1173815"/>
            <a:ext cx="1425354"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3;p34">
            <a:extLst>
              <a:ext uri="{FF2B5EF4-FFF2-40B4-BE49-F238E27FC236}">
                <a16:creationId xmlns:a16="http://schemas.microsoft.com/office/drawing/2014/main" id="{EA3F699B-0730-4CDA-B763-E8EA436C3AF1}"/>
              </a:ext>
            </a:extLst>
          </p:cNvPr>
          <p:cNvSpPr/>
          <p:nvPr/>
        </p:nvSpPr>
        <p:spPr>
          <a:xfrm>
            <a:off x="6111911" y="1173815"/>
            <a:ext cx="1405272" cy="886164"/>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674;p34">
            <a:extLst>
              <a:ext uri="{FF2B5EF4-FFF2-40B4-BE49-F238E27FC236}">
                <a16:creationId xmlns:a16="http://schemas.microsoft.com/office/drawing/2014/main" id="{120AF40C-9021-4740-8FF7-2B9DFDD9ADBC}"/>
              </a:ext>
            </a:extLst>
          </p:cNvPr>
          <p:cNvCxnSpPr>
            <a:cxnSpLocks/>
            <a:stCxn id="15" idx="3"/>
            <a:endCxn id="7" idx="1"/>
          </p:cNvCxnSpPr>
          <p:nvPr/>
        </p:nvCxnSpPr>
        <p:spPr>
          <a:xfrm>
            <a:off x="2910171" y="1629965"/>
            <a:ext cx="1121792" cy="469833"/>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18" name="Google Shape;675;p34">
            <a:extLst>
              <a:ext uri="{FF2B5EF4-FFF2-40B4-BE49-F238E27FC236}">
                <a16:creationId xmlns:a16="http://schemas.microsoft.com/office/drawing/2014/main" id="{C91AA8D5-1F67-491F-9E30-0C3CAD6CFB5C}"/>
              </a:ext>
            </a:extLst>
          </p:cNvPr>
          <p:cNvCxnSpPr>
            <a:cxnSpLocks/>
            <a:stCxn id="7" idx="1"/>
            <a:endCxn id="13" idx="3"/>
          </p:cNvCxnSpPr>
          <p:nvPr/>
        </p:nvCxnSpPr>
        <p:spPr>
          <a:xfrm rot="10800000" flipV="1">
            <a:off x="2910171" y="2099798"/>
            <a:ext cx="1121792" cy="580788"/>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19" name="Google Shape;676;p34">
            <a:extLst>
              <a:ext uri="{FF2B5EF4-FFF2-40B4-BE49-F238E27FC236}">
                <a16:creationId xmlns:a16="http://schemas.microsoft.com/office/drawing/2014/main" id="{0C0F2150-1720-4872-87A3-1E07537CF80C}"/>
              </a:ext>
            </a:extLst>
          </p:cNvPr>
          <p:cNvCxnSpPr>
            <a:cxnSpLocks/>
            <a:stCxn id="16" idx="1"/>
            <a:endCxn id="7" idx="3"/>
          </p:cNvCxnSpPr>
          <p:nvPr/>
        </p:nvCxnSpPr>
        <p:spPr>
          <a:xfrm rot="10800000" flipV="1">
            <a:off x="4944263" y="1616896"/>
            <a:ext cx="1167648" cy="482901"/>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20" name="Google Shape;677;p34">
            <a:extLst>
              <a:ext uri="{FF2B5EF4-FFF2-40B4-BE49-F238E27FC236}">
                <a16:creationId xmlns:a16="http://schemas.microsoft.com/office/drawing/2014/main" id="{7794D5A5-653B-4820-B2DD-7C47982A171A}"/>
              </a:ext>
            </a:extLst>
          </p:cNvPr>
          <p:cNvCxnSpPr>
            <a:cxnSpLocks/>
            <a:stCxn id="7" idx="3"/>
            <a:endCxn id="14" idx="1"/>
          </p:cNvCxnSpPr>
          <p:nvPr/>
        </p:nvCxnSpPr>
        <p:spPr>
          <a:xfrm>
            <a:off x="4944263" y="2099798"/>
            <a:ext cx="1167648" cy="678818"/>
          </a:xfrm>
          <a:prstGeom prst="bentConnector3">
            <a:avLst>
              <a:gd name="adj1" fmla="val 50000"/>
            </a:avLst>
          </a:prstGeom>
          <a:noFill/>
          <a:ln w="19050" cap="flat" cmpd="sng">
            <a:solidFill>
              <a:srgbClr val="F3F3F3"/>
            </a:solidFill>
            <a:prstDash val="solid"/>
            <a:round/>
            <a:headEnd type="none" w="med" len="med"/>
            <a:tailEnd type="none" w="med" len="med"/>
          </a:ln>
        </p:spPr>
      </p:cxnSp>
      <p:pic>
        <p:nvPicPr>
          <p:cNvPr id="21" name="Picture 20">
            <a:extLst>
              <a:ext uri="{FF2B5EF4-FFF2-40B4-BE49-F238E27FC236}">
                <a16:creationId xmlns:a16="http://schemas.microsoft.com/office/drawing/2014/main" id="{8A85054A-AFA5-404C-A99F-EACF20F0763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484817" y="1188744"/>
            <a:ext cx="1405272" cy="881597"/>
          </a:xfrm>
          <a:prstGeom prst="rect">
            <a:avLst/>
          </a:prstGeom>
        </p:spPr>
      </p:pic>
      <p:pic>
        <p:nvPicPr>
          <p:cNvPr id="22" name="Picture 21">
            <a:extLst>
              <a:ext uri="{FF2B5EF4-FFF2-40B4-BE49-F238E27FC236}">
                <a16:creationId xmlns:a16="http://schemas.microsoft.com/office/drawing/2014/main" id="{311A0C00-BFCA-45D2-845C-E52A9654726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22448" y="1179530"/>
            <a:ext cx="1394735" cy="874730"/>
          </a:xfrm>
          <a:prstGeom prst="rect">
            <a:avLst/>
          </a:prstGeom>
        </p:spPr>
      </p:pic>
      <p:pic>
        <p:nvPicPr>
          <p:cNvPr id="23" name="Picture 22">
            <a:extLst>
              <a:ext uri="{FF2B5EF4-FFF2-40B4-BE49-F238E27FC236}">
                <a16:creationId xmlns:a16="http://schemas.microsoft.com/office/drawing/2014/main" id="{94793899-DB35-45A8-8DE1-C0FDB633B4B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484816" y="2336677"/>
            <a:ext cx="1405272" cy="702027"/>
          </a:xfrm>
          <a:prstGeom prst="rect">
            <a:avLst/>
          </a:prstGeom>
        </p:spPr>
      </p:pic>
      <p:pic>
        <p:nvPicPr>
          <p:cNvPr id="24" name="Picture 23">
            <a:extLst>
              <a:ext uri="{FF2B5EF4-FFF2-40B4-BE49-F238E27FC236}">
                <a16:creationId xmlns:a16="http://schemas.microsoft.com/office/drawing/2014/main" id="{FC6B0E7D-140B-467B-A616-B29B4508ED34}"/>
              </a:ext>
            </a:extLst>
          </p:cNvPr>
          <p:cNvPicPr>
            <a:picLocks noChangeAspect="1"/>
          </p:cNvPicPr>
          <p:nvPr/>
        </p:nvPicPr>
        <p:blipFill>
          <a:blip r:embed="rId7"/>
          <a:stretch>
            <a:fillRect/>
          </a:stretch>
        </p:blipFill>
        <p:spPr>
          <a:xfrm>
            <a:off x="4178883" y="1790567"/>
            <a:ext cx="618459" cy="618459"/>
          </a:xfrm>
          <a:prstGeom prst="rect">
            <a:avLst/>
          </a:prstGeom>
        </p:spPr>
      </p:pic>
      <p:pic>
        <p:nvPicPr>
          <p:cNvPr id="25" name="Picture 24">
            <a:extLst>
              <a:ext uri="{FF2B5EF4-FFF2-40B4-BE49-F238E27FC236}">
                <a16:creationId xmlns:a16="http://schemas.microsoft.com/office/drawing/2014/main" id="{74210BCC-DA4A-4F14-803C-20312275F33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122448" y="2332221"/>
            <a:ext cx="1394735" cy="892787"/>
          </a:xfrm>
          <a:prstGeom prst="rect">
            <a:avLst/>
          </a:prstGeom>
        </p:spPr>
      </p:pic>
      <p:pic>
        <p:nvPicPr>
          <p:cNvPr id="41" name="Recorded Sound">
            <a:hlinkClick r:id="" action="ppaction://media"/>
            <a:extLst>
              <a:ext uri="{FF2B5EF4-FFF2-40B4-BE49-F238E27FC236}">
                <a16:creationId xmlns:a16="http://schemas.microsoft.com/office/drawing/2014/main" id="{8CA285BB-8A02-403F-99DF-98707D5EA97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24069" y="5225716"/>
            <a:ext cx="609600" cy="609600"/>
          </a:xfrm>
          <a:prstGeom prst="rect">
            <a:avLst/>
          </a:prstGeom>
        </p:spPr>
      </p:pic>
    </p:spTree>
    <p:extLst>
      <p:ext uri="{BB962C8B-B14F-4D97-AF65-F5344CB8AC3E}">
        <p14:creationId xmlns:p14="http://schemas.microsoft.com/office/powerpoint/2010/main" val="34438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1E8BBA-0881-4FEA-A9D5-C95BAAB9E9C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9550" y="4165910"/>
            <a:ext cx="796805" cy="796805"/>
          </a:xfrm>
          <a:prstGeom prst="rect">
            <a:avLst/>
          </a:prstGeom>
        </p:spPr>
      </p:pic>
      <p:pic>
        <p:nvPicPr>
          <p:cNvPr id="15" name="Picture 14">
            <a:extLst>
              <a:ext uri="{FF2B5EF4-FFF2-40B4-BE49-F238E27FC236}">
                <a16:creationId xmlns:a16="http://schemas.microsoft.com/office/drawing/2014/main" id="{910E28C7-DE74-48CA-AF13-6AEA735F5ED6}"/>
              </a:ext>
            </a:extLst>
          </p:cNvPr>
          <p:cNvPicPr>
            <a:picLocks noChangeAspect="1"/>
          </p:cNvPicPr>
          <p:nvPr/>
        </p:nvPicPr>
        <p:blipFill>
          <a:blip r:embed="rId5"/>
          <a:stretch>
            <a:fillRect/>
          </a:stretch>
        </p:blipFill>
        <p:spPr>
          <a:xfrm>
            <a:off x="7024260" y="116804"/>
            <a:ext cx="1917519" cy="1035121"/>
          </a:xfrm>
          <a:prstGeom prst="rect">
            <a:avLst/>
          </a:prstGeom>
        </p:spPr>
      </p:pic>
      <p:pic>
        <p:nvPicPr>
          <p:cNvPr id="17" name="Picture 16">
            <a:extLst>
              <a:ext uri="{FF2B5EF4-FFF2-40B4-BE49-F238E27FC236}">
                <a16:creationId xmlns:a16="http://schemas.microsoft.com/office/drawing/2014/main" id="{DA41D803-1D28-45AE-A1A4-E974E0E94B12}"/>
              </a:ext>
            </a:extLst>
          </p:cNvPr>
          <p:cNvPicPr>
            <a:picLocks noChangeAspect="1"/>
          </p:cNvPicPr>
          <p:nvPr/>
        </p:nvPicPr>
        <p:blipFill>
          <a:blip r:embed="rId6"/>
          <a:stretch>
            <a:fillRect/>
          </a:stretch>
        </p:blipFill>
        <p:spPr>
          <a:xfrm>
            <a:off x="889416" y="-461399"/>
            <a:ext cx="7365165" cy="6066298"/>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20" name="TextBox 19">
            <a:extLst>
              <a:ext uri="{FF2B5EF4-FFF2-40B4-BE49-F238E27FC236}">
                <a16:creationId xmlns:a16="http://schemas.microsoft.com/office/drawing/2014/main" id="{EA8185EB-DFCE-4B23-9942-B9373A70CD1F}"/>
              </a:ext>
            </a:extLst>
          </p:cNvPr>
          <p:cNvSpPr txBox="1"/>
          <p:nvPr/>
        </p:nvSpPr>
        <p:spPr>
          <a:xfrm>
            <a:off x="6101967" y="4549642"/>
            <a:ext cx="3042033"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F3F3F3"/>
                </a:solidFill>
                <a:effectLst/>
                <a:uLnTx/>
                <a:uFillTx/>
                <a:latin typeface="Arial"/>
                <a:cs typeface="Arial"/>
                <a:sym typeface="Arial"/>
              </a:rPr>
              <a:t>with support of the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3F3F3"/>
                </a:solidFill>
                <a:effectLst/>
                <a:uLnTx/>
                <a:uFillTx/>
                <a:latin typeface="Arial"/>
                <a:cs typeface="Arial"/>
                <a:sym typeface="Arial"/>
              </a:rPr>
              <a:t>AI Systems Engineering Lab</a:t>
            </a:r>
            <a:endParaRPr kumimoji="0" lang="de-DE" sz="1600" b="1" i="0" u="none" strike="noStrike" kern="0" cap="none" spc="0" normalizeH="0" baseline="0" noProof="0" dirty="0">
              <a:ln>
                <a:noFill/>
              </a:ln>
              <a:solidFill>
                <a:srgbClr val="F3F3F3"/>
              </a:solidFill>
              <a:effectLst/>
              <a:uLnTx/>
              <a:uFillTx/>
              <a:latin typeface="Arial"/>
              <a:cs typeface="Arial"/>
              <a:sym typeface="Arial"/>
            </a:endParaRPr>
          </a:p>
        </p:txBody>
      </p:sp>
      <p:sp>
        <p:nvSpPr>
          <p:cNvPr id="7" name="TextBox 6">
            <a:extLst>
              <a:ext uri="{FF2B5EF4-FFF2-40B4-BE49-F238E27FC236}">
                <a16:creationId xmlns:a16="http://schemas.microsoft.com/office/drawing/2014/main" id="{DE13CC14-9BE7-4CDF-BEF4-B2E5E2AB87A0}"/>
              </a:ext>
            </a:extLst>
          </p:cNvPr>
          <p:cNvSpPr txBox="1"/>
          <p:nvPr/>
        </p:nvSpPr>
        <p:spPr>
          <a:xfrm>
            <a:off x="889416" y="2973974"/>
            <a:ext cx="234627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F3F3F3"/>
                </a:solidFill>
                <a:effectLst/>
                <a:uLnTx/>
                <a:uFillTx/>
                <a:latin typeface="Arial"/>
                <a:cs typeface="Arial"/>
                <a:sym typeface="Arial"/>
              </a:rPr>
              <a:t>Presented by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3F3F3"/>
                </a:solidFill>
                <a:effectLst/>
                <a:uLnTx/>
                <a:uFillTx/>
                <a:latin typeface="Arial"/>
                <a:cs typeface="Arial"/>
                <a:sym typeface="Arial"/>
              </a:rPr>
              <a:t>Pascal Fischer &amp; Alen </a:t>
            </a:r>
            <a:r>
              <a:rPr kumimoji="0" lang="en-US" sz="1200" b="1" i="0" u="none" strike="noStrike" kern="0" cap="none" spc="0" normalizeH="0" baseline="0" noProof="0" dirty="0" err="1">
                <a:ln>
                  <a:noFill/>
                </a:ln>
                <a:solidFill>
                  <a:srgbClr val="F3F3F3"/>
                </a:solidFill>
                <a:effectLst/>
                <a:uLnTx/>
                <a:uFillTx/>
                <a:latin typeface="Arial"/>
                <a:cs typeface="Arial"/>
                <a:sym typeface="Arial"/>
              </a:rPr>
              <a:t>Smajic</a:t>
            </a:r>
            <a:endParaRPr kumimoji="0" lang="de-DE" sz="1200" b="1" i="0" u="none" strike="noStrike" kern="0" cap="none" spc="0" normalizeH="0" baseline="0" noProof="0" dirty="0">
              <a:ln>
                <a:noFill/>
              </a:ln>
              <a:solidFill>
                <a:srgbClr val="F3F3F3"/>
              </a:solidFill>
              <a:effectLst/>
              <a:uLnTx/>
              <a:uFillTx/>
              <a:latin typeface="Arial"/>
              <a:cs typeface="Arial"/>
              <a:sym typeface="Arial"/>
            </a:endParaRPr>
          </a:p>
        </p:txBody>
      </p:sp>
      <p:sp>
        <p:nvSpPr>
          <p:cNvPr id="11" name="Title 2">
            <a:extLst>
              <a:ext uri="{FF2B5EF4-FFF2-40B4-BE49-F238E27FC236}">
                <a16:creationId xmlns:a16="http://schemas.microsoft.com/office/drawing/2014/main" id="{E3A8E5B6-7CAB-4DC3-BBEE-C5924C93BE7E}"/>
              </a:ext>
            </a:extLst>
          </p:cNvPr>
          <p:cNvSpPr>
            <a:spLocks noGrp="1"/>
          </p:cNvSpPr>
          <p:nvPr>
            <p:ph type="title"/>
          </p:nvPr>
        </p:nvSpPr>
        <p:spPr>
          <a:xfrm>
            <a:off x="720000" y="1393744"/>
            <a:ext cx="7704000" cy="1719570"/>
          </a:xfrm>
        </p:spPr>
        <p:txBody>
          <a:bodyPr/>
          <a:lstStyle/>
          <a:p>
            <a:r>
              <a:rPr lang="en-US" sz="6600" dirty="0"/>
              <a:t>Thank You</a:t>
            </a:r>
            <a:br>
              <a:rPr lang="en-US" dirty="0"/>
            </a:br>
            <a:r>
              <a:rPr lang="en-US" sz="4000" b="0" dirty="0"/>
              <a:t>For Your Attention</a:t>
            </a:r>
            <a:endParaRPr lang="de-DE" sz="4000" b="0" dirty="0"/>
          </a:p>
        </p:txBody>
      </p:sp>
      <p:pic>
        <p:nvPicPr>
          <p:cNvPr id="12" name="Recorded Sound">
            <a:hlinkClick r:id="" action="ppaction://media"/>
            <a:extLst>
              <a:ext uri="{FF2B5EF4-FFF2-40B4-BE49-F238E27FC236}">
                <a16:creationId xmlns:a16="http://schemas.microsoft.com/office/drawing/2014/main" id="{669CD6B3-2905-49C5-9525-3F1073BD70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34400" y="5143500"/>
            <a:ext cx="609600" cy="609600"/>
          </a:xfrm>
          <a:prstGeom prst="rect">
            <a:avLst/>
          </a:prstGeom>
        </p:spPr>
      </p:pic>
    </p:spTree>
    <p:extLst>
      <p:ext uri="{BB962C8B-B14F-4D97-AF65-F5344CB8AC3E}">
        <p14:creationId xmlns:p14="http://schemas.microsoft.com/office/powerpoint/2010/main" val="425068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2C22-E62D-4389-AE82-3E8E0B03CF87}"/>
              </a:ext>
            </a:extLst>
          </p:cNvPr>
          <p:cNvSpPr>
            <a:spLocks noGrp="1"/>
          </p:cNvSpPr>
          <p:nvPr>
            <p:ph type="title"/>
          </p:nvPr>
        </p:nvSpPr>
        <p:spPr/>
        <p:txBody>
          <a:bodyPr/>
          <a:lstStyle/>
          <a:p>
            <a:r>
              <a:rPr lang="en-US" dirty="0"/>
              <a:t>2. Modeling View</a:t>
            </a:r>
            <a:endParaRPr lang="de-DE" dirty="0"/>
          </a:p>
        </p:txBody>
      </p:sp>
      <p:pic>
        <p:nvPicPr>
          <p:cNvPr id="6" name="Picture 5">
            <a:extLst>
              <a:ext uri="{FF2B5EF4-FFF2-40B4-BE49-F238E27FC236}">
                <a16:creationId xmlns:a16="http://schemas.microsoft.com/office/drawing/2014/main" id="{631F9934-1363-4526-98AE-E6CD879A26EB}"/>
              </a:ext>
            </a:extLst>
          </p:cNvPr>
          <p:cNvPicPr>
            <a:picLocks noChangeAspect="1"/>
          </p:cNvPicPr>
          <p:nvPr/>
        </p:nvPicPr>
        <p:blipFill>
          <a:blip r:embed="rId4"/>
          <a:stretch>
            <a:fillRect/>
          </a:stretch>
        </p:blipFill>
        <p:spPr>
          <a:xfrm>
            <a:off x="252664" y="1299870"/>
            <a:ext cx="5085692" cy="3675775"/>
          </a:xfrm>
          <a:prstGeom prst="rect">
            <a:avLst/>
          </a:prstGeom>
        </p:spPr>
      </p:pic>
      <p:sp>
        <p:nvSpPr>
          <p:cNvPr id="8" name="Google Shape;1799;p48">
            <a:extLst>
              <a:ext uri="{FF2B5EF4-FFF2-40B4-BE49-F238E27FC236}">
                <a16:creationId xmlns:a16="http://schemas.microsoft.com/office/drawing/2014/main" id="{8ED3F9CB-3CBA-4970-9BFA-73F4EEA5CD87}"/>
              </a:ext>
            </a:extLst>
          </p:cNvPr>
          <p:cNvSpPr txBox="1">
            <a:spLocks/>
          </p:cNvSpPr>
          <p:nvPr/>
        </p:nvSpPr>
        <p:spPr>
          <a:xfrm>
            <a:off x="5373189" y="1907120"/>
            <a:ext cx="3770811" cy="1641566"/>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marR="0" lvl="0" indent="0" algn="l" defTabSz="914400" rtl="0" eaLnBrk="1" fontAlgn="auto" latinLnBrk="0" hangingPunct="1">
              <a:lnSpc>
                <a:spcPct val="100000"/>
              </a:lnSpc>
              <a:spcBef>
                <a:spcPts val="1600"/>
              </a:spcBef>
              <a:spcAft>
                <a:spcPts val="0"/>
              </a:spcAft>
              <a:buClr>
                <a:srgbClr val="EFEFEF"/>
              </a:buClr>
              <a:buSzPts val="1100"/>
              <a:buFont typeface="Arial"/>
              <a:buNone/>
              <a:tabLst/>
              <a:defRPr/>
            </a:pPr>
            <a:r>
              <a:rPr kumimoji="0" lang="en-US" sz="1600" b="1" i="0" u="none" strike="noStrike" kern="0" cap="none" spc="0" normalizeH="0" baseline="0" noProof="0" dirty="0">
                <a:ln>
                  <a:noFill/>
                </a:ln>
                <a:solidFill>
                  <a:srgbClr val="EFEFEF"/>
                </a:solidFill>
                <a:effectLst/>
                <a:uLnTx/>
                <a:uFill>
                  <a:noFill/>
                </a:uFill>
                <a:latin typeface="Arial"/>
                <a:cs typeface="Arial"/>
                <a:sym typeface="Arial"/>
              </a:rPr>
              <a:t>2.1 C</a:t>
            </a:r>
            <a:r>
              <a:rPr kumimoji="0" lang="de-DE" sz="1600" b="1" i="0" u="none" strike="noStrike" kern="0" cap="none" spc="0" normalizeH="0" baseline="0" noProof="0" dirty="0">
                <a:ln>
                  <a:noFill/>
                </a:ln>
                <a:solidFill>
                  <a:srgbClr val="EFEFEF"/>
                </a:solidFill>
                <a:effectLst/>
                <a:uLnTx/>
                <a:uFill>
                  <a:noFill/>
                </a:uFill>
                <a:latin typeface="Arial"/>
                <a:cs typeface="Arial"/>
                <a:sym typeface="Arial"/>
              </a:rPr>
              <a:t>ONTEXTUAL WORLD MODEL</a:t>
            </a:r>
          </a:p>
          <a:p>
            <a:pPr marL="444500" marR="0" lvl="0" indent="-285750" algn="l" defTabSz="914400" rtl="0" eaLnBrk="1" fontAlgn="auto" latinLnBrk="0" hangingPunct="1">
              <a:lnSpc>
                <a:spcPct val="100000"/>
              </a:lnSpc>
              <a:spcBef>
                <a:spcPts val="1600"/>
              </a:spcBef>
              <a:spcAft>
                <a:spcPts val="0"/>
              </a:spcAft>
              <a:buClr>
                <a:srgbClr val="EFEFEF"/>
              </a:buClr>
              <a:buSzPts val="1100"/>
              <a:buFont typeface="Arial" panose="020B0604020202020204" pitchFamily="34" charset="0"/>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Centered around the </a:t>
            </a:r>
            <a:r>
              <a:rPr kumimoji="0" lang="de-DE" sz="1400" b="0" i="0" u="none" strike="noStrike" kern="0" cap="none" spc="0" normalizeH="0" baseline="0" noProof="0" dirty="0" err="1">
                <a:ln>
                  <a:noFill/>
                </a:ln>
                <a:solidFill>
                  <a:srgbClr val="EFEFEF"/>
                </a:solidFill>
                <a:effectLst/>
                <a:uLnTx/>
                <a:uFill>
                  <a:noFill/>
                </a:uFill>
                <a:latin typeface="Arial"/>
                <a:cs typeface="Arial"/>
                <a:sym typeface="Arial"/>
              </a:rPr>
              <a:t>image</a:t>
            </a: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 </a:t>
            </a:r>
            <a:r>
              <a:rPr kumimoji="0" lang="de-DE" sz="1400" b="0" i="0" u="none" strike="noStrike" kern="0" cap="none" spc="0" normalizeH="0" baseline="0" noProof="0" dirty="0" err="1">
                <a:ln>
                  <a:noFill/>
                </a:ln>
                <a:solidFill>
                  <a:srgbClr val="EFEFEF"/>
                </a:solidFill>
                <a:effectLst/>
                <a:uLnTx/>
                <a:uFill>
                  <a:noFill/>
                </a:uFill>
                <a:latin typeface="Arial"/>
                <a:cs typeface="Arial"/>
                <a:sym typeface="Arial"/>
              </a:rPr>
              <a:t>measurement</a:t>
            </a:r>
            <a:endParaRPr kumimoji="0" lang="de-DE" sz="1400" b="0" i="0" u="none" strike="noStrike" kern="0" cap="none" spc="0" normalizeH="0" baseline="0" noProof="0" dirty="0">
              <a:ln>
                <a:noFill/>
              </a:ln>
              <a:solidFill>
                <a:srgbClr val="EFEFEF"/>
              </a:solidFill>
              <a:effectLst/>
              <a:uLnTx/>
              <a:uFill>
                <a:noFill/>
              </a:uFill>
              <a:latin typeface="Arial"/>
              <a:cs typeface="Arial"/>
              <a:sym typeface="Arial"/>
            </a:endParaRPr>
          </a:p>
        </p:txBody>
      </p:sp>
      <p:pic>
        <p:nvPicPr>
          <p:cNvPr id="3" name="Aufgezeichneter Sound">
            <a:hlinkClick r:id="" action="ppaction://media"/>
            <a:extLst>
              <a:ext uri="{FF2B5EF4-FFF2-40B4-BE49-F238E27FC236}">
                <a16:creationId xmlns:a16="http://schemas.microsoft.com/office/drawing/2014/main" id="{2DA443CC-E391-4A7D-B9B9-B72EE6A0FD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5350119"/>
            <a:ext cx="609600" cy="609600"/>
          </a:xfrm>
          <a:prstGeom prst="rect">
            <a:avLst/>
          </a:prstGeom>
        </p:spPr>
      </p:pic>
    </p:spTree>
    <p:extLst>
      <p:ext uri="{BB962C8B-B14F-4D97-AF65-F5344CB8AC3E}">
        <p14:creationId xmlns:p14="http://schemas.microsoft.com/office/powerpoint/2010/main" val="124982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2C22-E62D-4389-AE82-3E8E0B03CF87}"/>
              </a:ext>
            </a:extLst>
          </p:cNvPr>
          <p:cNvSpPr>
            <a:spLocks noGrp="1"/>
          </p:cNvSpPr>
          <p:nvPr>
            <p:ph type="title"/>
          </p:nvPr>
        </p:nvSpPr>
        <p:spPr>
          <a:xfrm>
            <a:off x="719999" y="270784"/>
            <a:ext cx="7704000" cy="572700"/>
          </a:xfrm>
        </p:spPr>
        <p:txBody>
          <a:bodyPr/>
          <a:lstStyle/>
          <a:p>
            <a:r>
              <a:rPr lang="en-US" dirty="0"/>
              <a:t>2. Modeling View</a:t>
            </a:r>
            <a:endParaRPr lang="de-DE" dirty="0"/>
          </a:p>
        </p:txBody>
      </p:sp>
      <p:sp>
        <p:nvSpPr>
          <p:cNvPr id="4" name="Google Shape;1799;p48">
            <a:extLst>
              <a:ext uri="{FF2B5EF4-FFF2-40B4-BE49-F238E27FC236}">
                <a16:creationId xmlns:a16="http://schemas.microsoft.com/office/drawing/2014/main" id="{E8CE4E0E-CE3A-4FF1-AA7A-AEC762AEB305}"/>
              </a:ext>
            </a:extLst>
          </p:cNvPr>
          <p:cNvSpPr txBox="1">
            <a:spLocks/>
          </p:cNvSpPr>
          <p:nvPr/>
        </p:nvSpPr>
        <p:spPr>
          <a:xfrm>
            <a:off x="4572000" y="1345557"/>
            <a:ext cx="4441371" cy="3288117"/>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marR="0" lvl="0" indent="0" algn="l" defTabSz="914400" rtl="0" eaLnBrk="1" fontAlgn="auto" latinLnBrk="0" hangingPunct="1">
              <a:lnSpc>
                <a:spcPct val="100000"/>
              </a:lnSpc>
              <a:spcBef>
                <a:spcPts val="1600"/>
              </a:spcBef>
              <a:spcAft>
                <a:spcPts val="0"/>
              </a:spcAft>
              <a:buClr>
                <a:srgbClr val="EFEFEF"/>
              </a:buClr>
              <a:buSzPts val="1100"/>
              <a:buFont typeface="Arial"/>
              <a:buNone/>
              <a:tabLst/>
              <a:defRPr/>
            </a:pPr>
            <a:r>
              <a:rPr kumimoji="0" lang="de-DE" sz="1600" b="1" i="0" u="none" strike="noStrike" kern="0" cap="none" spc="0" normalizeH="0" baseline="0" noProof="0" dirty="0">
                <a:ln>
                  <a:noFill/>
                </a:ln>
                <a:solidFill>
                  <a:srgbClr val="EFEFEF"/>
                </a:solidFill>
                <a:effectLst/>
                <a:uLnTx/>
                <a:uFill>
                  <a:noFill/>
                </a:uFill>
                <a:latin typeface="Arial"/>
                <a:cs typeface="Arial"/>
                <a:sym typeface="Arial"/>
              </a:rPr>
              <a:t>CAMERA SENSOR MODEL</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Mounted on the roof, facing to the front</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Big field of view, reducing blind spots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Robustness to camera movement and shaking</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err="1">
                <a:ln>
                  <a:noFill/>
                </a:ln>
                <a:solidFill>
                  <a:srgbClr val="EFEFEF"/>
                </a:solidFill>
                <a:effectLst/>
                <a:uLnTx/>
                <a:uFill>
                  <a:noFill/>
                </a:uFill>
                <a:latin typeface="Arial"/>
                <a:cs typeface="Arial"/>
                <a:sym typeface="Arial"/>
              </a:rPr>
              <a:t>Good</a:t>
            </a: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 </a:t>
            </a:r>
            <a:r>
              <a:rPr kumimoji="0" lang="de-DE" sz="1400" b="0" i="0" u="none" strike="noStrike" kern="0" cap="none" spc="0" normalizeH="0" baseline="0" noProof="0" dirty="0" err="1">
                <a:ln>
                  <a:noFill/>
                </a:ln>
                <a:solidFill>
                  <a:srgbClr val="EFEFEF"/>
                </a:solidFill>
                <a:effectLst/>
                <a:uLnTx/>
                <a:uFill>
                  <a:noFill/>
                </a:uFill>
                <a:latin typeface="Arial"/>
                <a:cs typeface="Arial"/>
                <a:sym typeface="Arial"/>
              </a:rPr>
              <a:t>performance</a:t>
            </a: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 in low illumination conditions</a:t>
            </a:r>
          </a:p>
          <a:p>
            <a:pPr marL="457200" marR="0" lvl="0" indent="-298450" algn="l" defTabSz="914400" rtl="0" eaLnBrk="1" fontAlgn="auto" latinLnBrk="0" hangingPunct="1">
              <a:lnSpc>
                <a:spcPct val="100000"/>
              </a:lnSpc>
              <a:spcBef>
                <a:spcPts val="1600"/>
              </a:spcBef>
              <a:spcAft>
                <a:spcPts val="0"/>
              </a:spcAft>
              <a:buClr>
                <a:srgbClr val="EFEFEF"/>
              </a:buClr>
              <a:buSzPts val="1100"/>
              <a:buFont typeface="Arial"/>
              <a:buChar char="●"/>
              <a:tabLst/>
              <a:defRPr/>
            </a:pPr>
            <a:r>
              <a:rPr kumimoji="0" lang="de-DE" sz="1400" b="0" i="0" u="none" strike="noStrike" kern="0" cap="none" spc="0" normalizeH="0" baseline="0" noProof="0" dirty="0">
                <a:ln>
                  <a:noFill/>
                </a:ln>
                <a:solidFill>
                  <a:srgbClr val="EFEFEF"/>
                </a:solidFill>
                <a:effectLst/>
                <a:uLnTx/>
                <a:uFill>
                  <a:noFill/>
                </a:uFill>
                <a:latin typeface="Arial"/>
                <a:cs typeface="Arial"/>
                <a:sym typeface="Arial"/>
              </a:rPr>
              <a:t>Clear high resolution images at any time</a:t>
            </a:r>
          </a:p>
        </p:txBody>
      </p:sp>
      <p:pic>
        <p:nvPicPr>
          <p:cNvPr id="6" name="Picture 5">
            <a:extLst>
              <a:ext uri="{FF2B5EF4-FFF2-40B4-BE49-F238E27FC236}">
                <a16:creationId xmlns:a16="http://schemas.microsoft.com/office/drawing/2014/main" id="{86AB9559-190C-4C8F-BD24-9CB87FF0D73C}"/>
              </a:ext>
            </a:extLst>
          </p:cNvPr>
          <p:cNvPicPr>
            <a:picLocks noChangeAspect="1"/>
          </p:cNvPicPr>
          <p:nvPr/>
        </p:nvPicPr>
        <p:blipFill>
          <a:blip r:embed="rId4"/>
          <a:stretch>
            <a:fillRect/>
          </a:stretch>
        </p:blipFill>
        <p:spPr>
          <a:xfrm>
            <a:off x="189549" y="1345558"/>
            <a:ext cx="4382451" cy="2691954"/>
          </a:xfrm>
          <a:prstGeom prst="rect">
            <a:avLst/>
          </a:prstGeom>
        </p:spPr>
      </p:pic>
      <p:pic>
        <p:nvPicPr>
          <p:cNvPr id="3" name="Aufgezeichneter Sound">
            <a:hlinkClick r:id="" action="ppaction://media"/>
            <a:extLst>
              <a:ext uri="{FF2B5EF4-FFF2-40B4-BE49-F238E27FC236}">
                <a16:creationId xmlns:a16="http://schemas.microsoft.com/office/drawing/2014/main" id="{D3CA3B0F-2641-4CE2-81B7-ED077EF79E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5385288"/>
            <a:ext cx="609600" cy="609600"/>
          </a:xfrm>
          <a:prstGeom prst="rect">
            <a:avLst/>
          </a:prstGeom>
        </p:spPr>
      </p:pic>
      <p:sp>
        <p:nvSpPr>
          <p:cNvPr id="7" name="Rechteck 6">
            <a:extLst>
              <a:ext uri="{FF2B5EF4-FFF2-40B4-BE49-F238E27FC236}">
                <a16:creationId xmlns:a16="http://schemas.microsoft.com/office/drawing/2014/main" id="{E3D4BDDE-4DC6-4E9F-8879-DD0FB21431DE}"/>
              </a:ext>
            </a:extLst>
          </p:cNvPr>
          <p:cNvSpPr/>
          <p:nvPr/>
        </p:nvSpPr>
        <p:spPr>
          <a:xfrm>
            <a:off x="2924753" y="749395"/>
            <a:ext cx="329449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2.1 CONTEXTUAL WORLD MODEL</a:t>
            </a:r>
          </a:p>
        </p:txBody>
      </p:sp>
    </p:spTree>
    <p:extLst>
      <p:ext uri="{BB962C8B-B14F-4D97-AF65-F5344CB8AC3E}">
        <p14:creationId xmlns:p14="http://schemas.microsoft.com/office/powerpoint/2010/main" val="30502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10122" y="1433167"/>
            <a:ext cx="1700267" cy="425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43 Traffic Signs from German Traffic Sign Recognition Benchmark</a:t>
            </a:r>
            <a:endParaRPr dirty="0"/>
          </a:p>
        </p:txBody>
      </p:sp>
      <p:sp>
        <p:nvSpPr>
          <p:cNvPr id="184" name="Google Shape;184;p31"/>
          <p:cNvSpPr txBox="1">
            <a:spLocks noGrp="1"/>
          </p:cNvSpPr>
          <p:nvPr>
            <p:ph type="subTitle" idx="3"/>
          </p:nvPr>
        </p:nvSpPr>
        <p:spPr>
          <a:xfrm>
            <a:off x="1720999" y="3219876"/>
            <a:ext cx="1700267" cy="425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Traffic sign sizes</a:t>
            </a:r>
            <a:endParaRPr dirty="0"/>
          </a:p>
        </p:txBody>
      </p:sp>
      <p:sp>
        <p:nvSpPr>
          <p:cNvPr id="185" name="Google Shape;185;p31"/>
          <p:cNvSpPr txBox="1">
            <a:spLocks noGrp="1"/>
          </p:cNvSpPr>
          <p:nvPr>
            <p:ph type="subTitle" idx="4"/>
          </p:nvPr>
        </p:nvSpPr>
        <p:spPr>
          <a:xfrm>
            <a:off x="1695766" y="4263368"/>
            <a:ext cx="1700267" cy="425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S</a:t>
            </a:r>
            <a:r>
              <a:rPr lang="en" dirty="0"/>
              <a:t>peed limit for </a:t>
            </a:r>
          </a:p>
          <a:p>
            <a:pPr marL="0" lvl="0" indent="0" algn="l" rtl="0">
              <a:spcBef>
                <a:spcPts val="0"/>
              </a:spcBef>
              <a:spcAft>
                <a:spcPts val="0"/>
              </a:spcAft>
              <a:buNone/>
            </a:pPr>
            <a:r>
              <a:rPr lang="de-DE" dirty="0"/>
              <a:t>s</a:t>
            </a:r>
            <a:r>
              <a:rPr lang="en" dirty="0"/>
              <a:t>ize class</a:t>
            </a:r>
          </a:p>
        </p:txBody>
      </p:sp>
      <p:sp>
        <p:nvSpPr>
          <p:cNvPr id="186" name="Google Shape;186;p31"/>
          <p:cNvSpPr txBox="1">
            <a:spLocks noGrp="1"/>
          </p:cNvSpPr>
          <p:nvPr>
            <p:ph type="title"/>
          </p:nvPr>
        </p:nvSpPr>
        <p:spPr>
          <a:xfrm>
            <a:off x="720000" y="181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 Modeling View</a:t>
            </a:r>
            <a:endParaRPr dirty="0"/>
          </a:p>
        </p:txBody>
      </p:sp>
      <p:grpSp>
        <p:nvGrpSpPr>
          <p:cNvPr id="219" name="Google Shape;219;p31"/>
          <p:cNvGrpSpPr/>
          <p:nvPr/>
        </p:nvGrpSpPr>
        <p:grpSpPr>
          <a:xfrm>
            <a:off x="5171285" y="1618343"/>
            <a:ext cx="292360" cy="231003"/>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a:cxnSpLocks/>
          </p:cNvCxnSpPr>
          <p:nvPr/>
        </p:nvCxnSpPr>
        <p:spPr>
          <a:xfrm>
            <a:off x="1535373" y="1426183"/>
            <a:ext cx="0" cy="440963"/>
          </a:xfrm>
          <a:prstGeom prst="straightConnector1">
            <a:avLst/>
          </a:prstGeom>
          <a:noFill/>
          <a:ln w="19050" cap="flat" cmpd="sng">
            <a:solidFill>
              <a:srgbClr val="F3F3F3"/>
            </a:solidFill>
            <a:prstDash val="solid"/>
            <a:round/>
            <a:headEnd type="oval" w="med" len="med"/>
            <a:tailEnd type="oval" w="med" len="med"/>
          </a:ln>
        </p:spPr>
      </p:cxnSp>
      <p:cxnSp>
        <p:nvCxnSpPr>
          <p:cNvPr id="259" name="Google Shape;259;p31"/>
          <p:cNvCxnSpPr>
            <a:cxnSpLocks/>
          </p:cNvCxnSpPr>
          <p:nvPr/>
        </p:nvCxnSpPr>
        <p:spPr>
          <a:xfrm>
            <a:off x="5710143" y="1581294"/>
            <a:ext cx="0" cy="440963"/>
          </a:xfrm>
          <a:prstGeom prst="straightConnector1">
            <a:avLst/>
          </a:prstGeom>
          <a:noFill/>
          <a:ln w="19050" cap="flat" cmpd="sng">
            <a:solidFill>
              <a:srgbClr val="F3F3F3"/>
            </a:solidFill>
            <a:prstDash val="solid"/>
            <a:round/>
            <a:headEnd type="oval" w="med" len="med"/>
            <a:tailEnd type="oval" w="med" len="med"/>
          </a:ln>
        </p:spPr>
      </p:cxnSp>
      <p:grpSp>
        <p:nvGrpSpPr>
          <p:cNvPr id="260" name="Google Shape;260;p31"/>
          <p:cNvGrpSpPr/>
          <p:nvPr/>
        </p:nvGrpSpPr>
        <p:grpSpPr>
          <a:xfrm>
            <a:off x="1010712" y="1463289"/>
            <a:ext cx="292507" cy="230686"/>
            <a:chOff x="1190625" y="238125"/>
            <a:chExt cx="5219200" cy="5219200"/>
          </a:xfrm>
          <a:solidFill>
            <a:schemeClr val="tx2"/>
          </a:solidFill>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cxnSp>
        <p:nvCxnSpPr>
          <p:cNvPr id="353" name="Google Shape;353;p31"/>
          <p:cNvCxnSpPr>
            <a:cxnSpLocks/>
          </p:cNvCxnSpPr>
          <p:nvPr/>
        </p:nvCxnSpPr>
        <p:spPr>
          <a:xfrm>
            <a:off x="1525898" y="3259320"/>
            <a:ext cx="0" cy="440963"/>
          </a:xfrm>
          <a:prstGeom prst="straightConnector1">
            <a:avLst/>
          </a:prstGeom>
          <a:noFill/>
          <a:ln w="19050" cap="flat" cmpd="sng">
            <a:solidFill>
              <a:srgbClr val="F3F3F3"/>
            </a:solidFill>
            <a:prstDash val="solid"/>
            <a:round/>
            <a:headEnd type="oval" w="med" len="med"/>
            <a:tailEnd type="oval" w="med" len="med"/>
          </a:ln>
        </p:spPr>
      </p:cxnSp>
      <p:pic>
        <p:nvPicPr>
          <p:cNvPr id="3" name="Grafik 2">
            <a:extLst>
              <a:ext uri="{FF2B5EF4-FFF2-40B4-BE49-F238E27FC236}">
                <a16:creationId xmlns:a16="http://schemas.microsoft.com/office/drawing/2014/main" id="{8BE25F6E-0D80-40A2-B9C8-87A640B3A0B2}"/>
              </a:ext>
            </a:extLst>
          </p:cNvPr>
          <p:cNvPicPr>
            <a:picLocks noChangeAspect="1"/>
          </p:cNvPicPr>
          <p:nvPr/>
        </p:nvPicPr>
        <p:blipFill>
          <a:blip r:embed="rId5"/>
          <a:stretch>
            <a:fillRect/>
          </a:stretch>
        </p:blipFill>
        <p:spPr>
          <a:xfrm>
            <a:off x="4503060" y="971228"/>
            <a:ext cx="2965269" cy="1087598"/>
          </a:xfrm>
          <a:prstGeom prst="rect">
            <a:avLst/>
          </a:prstGeom>
        </p:spPr>
      </p:pic>
      <p:pic>
        <p:nvPicPr>
          <p:cNvPr id="5" name="Grafik 4" descr="Ein Bild, das Tisch enthält.&#10;&#10;Automatisch generierte Beschreibung">
            <a:extLst>
              <a:ext uri="{FF2B5EF4-FFF2-40B4-BE49-F238E27FC236}">
                <a16:creationId xmlns:a16="http://schemas.microsoft.com/office/drawing/2014/main" id="{87DFD2E8-B272-4F30-AE3C-280CE02E5F1E}"/>
              </a:ext>
            </a:extLst>
          </p:cNvPr>
          <p:cNvPicPr>
            <a:picLocks noChangeAspect="1"/>
          </p:cNvPicPr>
          <p:nvPr/>
        </p:nvPicPr>
        <p:blipFill>
          <a:blip r:embed="rId6"/>
          <a:stretch>
            <a:fillRect/>
          </a:stretch>
        </p:blipFill>
        <p:spPr>
          <a:xfrm>
            <a:off x="3881982" y="3108623"/>
            <a:ext cx="3586347" cy="708730"/>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F4087D77-E1F3-49E0-B25A-ED1AC02C4847}"/>
              </a:ext>
            </a:extLst>
          </p:cNvPr>
          <p:cNvPicPr>
            <a:picLocks noChangeAspect="1"/>
          </p:cNvPicPr>
          <p:nvPr/>
        </p:nvPicPr>
        <p:blipFill>
          <a:blip r:embed="rId7"/>
          <a:stretch>
            <a:fillRect/>
          </a:stretch>
        </p:blipFill>
        <p:spPr>
          <a:xfrm>
            <a:off x="3185344" y="4142524"/>
            <a:ext cx="4282985" cy="642206"/>
          </a:xfrm>
          <a:prstGeom prst="rect">
            <a:avLst/>
          </a:prstGeom>
        </p:spPr>
      </p:pic>
      <p:cxnSp>
        <p:nvCxnSpPr>
          <p:cNvPr id="434" name="Google Shape;354;p31">
            <a:extLst>
              <a:ext uri="{FF2B5EF4-FFF2-40B4-BE49-F238E27FC236}">
                <a16:creationId xmlns:a16="http://schemas.microsoft.com/office/drawing/2014/main" id="{1EE6AB55-5D1A-4A36-96BA-EF32F695CA7D}"/>
              </a:ext>
            </a:extLst>
          </p:cNvPr>
          <p:cNvCxnSpPr>
            <a:cxnSpLocks/>
          </p:cNvCxnSpPr>
          <p:nvPr/>
        </p:nvCxnSpPr>
        <p:spPr>
          <a:xfrm>
            <a:off x="1525920" y="4295527"/>
            <a:ext cx="0" cy="440963"/>
          </a:xfrm>
          <a:prstGeom prst="straightConnector1">
            <a:avLst/>
          </a:prstGeom>
          <a:noFill/>
          <a:ln w="19050" cap="flat" cmpd="sng">
            <a:solidFill>
              <a:srgbClr val="F3F3F3"/>
            </a:solidFill>
            <a:prstDash val="solid"/>
            <a:round/>
            <a:headEnd type="oval" w="med" len="med"/>
            <a:tailEnd type="oval" w="med" len="med"/>
          </a:ln>
        </p:spPr>
      </p:cxnSp>
      <p:grpSp>
        <p:nvGrpSpPr>
          <p:cNvPr id="468" name="Google Shape;12492;p61">
            <a:extLst>
              <a:ext uri="{FF2B5EF4-FFF2-40B4-BE49-F238E27FC236}">
                <a16:creationId xmlns:a16="http://schemas.microsoft.com/office/drawing/2014/main" id="{5F09BE76-8B85-4E6F-94C0-EE4028B7203A}"/>
              </a:ext>
            </a:extLst>
          </p:cNvPr>
          <p:cNvGrpSpPr/>
          <p:nvPr/>
        </p:nvGrpSpPr>
        <p:grpSpPr>
          <a:xfrm>
            <a:off x="1018862" y="3293123"/>
            <a:ext cx="275233" cy="217044"/>
            <a:chOff x="1305327" y="2894211"/>
            <a:chExt cx="357520" cy="357488"/>
          </a:xfrm>
          <a:solidFill>
            <a:schemeClr val="tx2"/>
          </a:solidFill>
        </p:grpSpPr>
        <p:sp>
          <p:nvSpPr>
            <p:cNvPr id="469" name="Google Shape;12493;p61">
              <a:extLst>
                <a:ext uri="{FF2B5EF4-FFF2-40B4-BE49-F238E27FC236}">
                  <a16:creationId xmlns:a16="http://schemas.microsoft.com/office/drawing/2014/main" id="{A3C41D80-1EE8-4BC9-B31A-16C7EC40A812}"/>
                </a:ext>
              </a:extLst>
            </p:cNvPr>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F8F8"/>
                </a:solidFill>
              </a:endParaRPr>
            </a:p>
          </p:txBody>
        </p:sp>
        <p:sp>
          <p:nvSpPr>
            <p:cNvPr id="470" name="Google Shape;12494;p61">
              <a:extLst>
                <a:ext uri="{FF2B5EF4-FFF2-40B4-BE49-F238E27FC236}">
                  <a16:creationId xmlns:a16="http://schemas.microsoft.com/office/drawing/2014/main" id="{841BA7E7-3B47-4263-8A8D-EBF9F64532F4}"/>
                </a:ext>
              </a:extLst>
            </p:cNvPr>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F8F8"/>
                </a:solidFill>
              </a:endParaRPr>
            </a:p>
          </p:txBody>
        </p:sp>
        <p:sp>
          <p:nvSpPr>
            <p:cNvPr id="471" name="Google Shape;12495;p61">
              <a:extLst>
                <a:ext uri="{FF2B5EF4-FFF2-40B4-BE49-F238E27FC236}">
                  <a16:creationId xmlns:a16="http://schemas.microsoft.com/office/drawing/2014/main" id="{0CA55C89-A17D-4012-9271-31169FA22351}"/>
                </a:ext>
              </a:extLst>
            </p:cNvPr>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F8F8"/>
                </a:solidFill>
              </a:endParaRPr>
            </a:p>
          </p:txBody>
        </p:sp>
        <p:sp>
          <p:nvSpPr>
            <p:cNvPr id="472" name="Google Shape;12496;p61">
              <a:extLst>
                <a:ext uri="{FF2B5EF4-FFF2-40B4-BE49-F238E27FC236}">
                  <a16:creationId xmlns:a16="http://schemas.microsoft.com/office/drawing/2014/main" id="{D50685F3-9D0F-4CBC-A283-A036ECCAC1BF}"/>
                </a:ext>
              </a:extLst>
            </p:cNvPr>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F8F8"/>
                </a:solidFill>
              </a:endParaRPr>
            </a:p>
          </p:txBody>
        </p:sp>
        <p:sp>
          <p:nvSpPr>
            <p:cNvPr id="473" name="Google Shape;12497;p61">
              <a:extLst>
                <a:ext uri="{FF2B5EF4-FFF2-40B4-BE49-F238E27FC236}">
                  <a16:creationId xmlns:a16="http://schemas.microsoft.com/office/drawing/2014/main" id="{5F33C9D9-E0C9-480A-B8A6-3A1468CC459E}"/>
                </a:ext>
              </a:extLst>
            </p:cNvPr>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8F8F8"/>
                </a:solidFill>
              </a:endParaRPr>
            </a:p>
          </p:txBody>
        </p:sp>
      </p:grpSp>
      <p:grpSp>
        <p:nvGrpSpPr>
          <p:cNvPr id="510" name="Google Shape;13420;p63">
            <a:extLst>
              <a:ext uri="{FF2B5EF4-FFF2-40B4-BE49-F238E27FC236}">
                <a16:creationId xmlns:a16="http://schemas.microsoft.com/office/drawing/2014/main" id="{328D69A5-E16E-498D-AF67-9798C7E7C9D5}"/>
              </a:ext>
            </a:extLst>
          </p:cNvPr>
          <p:cNvGrpSpPr/>
          <p:nvPr/>
        </p:nvGrpSpPr>
        <p:grpSpPr>
          <a:xfrm>
            <a:off x="1007398" y="4333087"/>
            <a:ext cx="248004" cy="195725"/>
            <a:chOff x="4206763" y="2450951"/>
            <a:chExt cx="322151" cy="322374"/>
          </a:xfrm>
          <a:solidFill>
            <a:schemeClr val="tx2"/>
          </a:solidFill>
        </p:grpSpPr>
        <p:sp>
          <p:nvSpPr>
            <p:cNvPr id="511" name="Google Shape;13421;p63">
              <a:extLst>
                <a:ext uri="{FF2B5EF4-FFF2-40B4-BE49-F238E27FC236}">
                  <a16:creationId xmlns:a16="http://schemas.microsoft.com/office/drawing/2014/main" id="{D45A8643-7847-439E-8A20-ED2039A87AD9}"/>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22;p63">
              <a:extLst>
                <a:ext uri="{FF2B5EF4-FFF2-40B4-BE49-F238E27FC236}">
                  <a16:creationId xmlns:a16="http://schemas.microsoft.com/office/drawing/2014/main" id="{885429C3-8D0B-45E7-9DC5-B49B749BF3BF}"/>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84;p31">
            <a:extLst>
              <a:ext uri="{FF2B5EF4-FFF2-40B4-BE49-F238E27FC236}">
                <a16:creationId xmlns:a16="http://schemas.microsoft.com/office/drawing/2014/main" id="{C543F223-CFF8-4EB9-9B3F-4F1B4A05FF47}"/>
              </a:ext>
            </a:extLst>
          </p:cNvPr>
          <p:cNvSpPr txBox="1">
            <a:spLocks/>
          </p:cNvSpPr>
          <p:nvPr/>
        </p:nvSpPr>
        <p:spPr>
          <a:xfrm>
            <a:off x="1723376" y="2322129"/>
            <a:ext cx="6206187" cy="425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1100"/>
              <a:buFont typeface="Josefin Slab"/>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9pPr>
          </a:lstStyle>
          <a:p>
            <a:pPr marL="0" indent="0"/>
            <a:r>
              <a:rPr lang="de-DE" dirty="0"/>
              <a:t>Traffic </a:t>
            </a:r>
            <a:r>
              <a:rPr lang="de-DE" dirty="0" err="1"/>
              <a:t>sign</a:t>
            </a:r>
            <a:r>
              <a:rPr lang="de-DE" dirty="0"/>
              <a:t> </a:t>
            </a:r>
            <a:r>
              <a:rPr lang="de-DE" dirty="0" err="1"/>
              <a:t>font</a:t>
            </a:r>
            <a:r>
              <a:rPr lang="de-DE" dirty="0"/>
              <a:t> 	     </a:t>
            </a:r>
            <a:r>
              <a:rPr lang="en-US" b="0" i="0" dirty="0">
                <a:effectLst/>
                <a:latin typeface="Arial" panose="020B0604020202020204" pitchFamily="34" charset="0"/>
              </a:rPr>
              <a:t>Linear-Antiqua family according to DIN 1451-2 </a:t>
            </a:r>
            <a:endParaRPr lang="de-DE" dirty="0"/>
          </a:p>
        </p:txBody>
      </p:sp>
      <p:cxnSp>
        <p:nvCxnSpPr>
          <p:cNvPr id="162" name="Google Shape;353;p31">
            <a:extLst>
              <a:ext uri="{FF2B5EF4-FFF2-40B4-BE49-F238E27FC236}">
                <a16:creationId xmlns:a16="http://schemas.microsoft.com/office/drawing/2014/main" id="{C9CD80A6-F023-43EE-B67E-1E1D91B7699A}"/>
              </a:ext>
            </a:extLst>
          </p:cNvPr>
          <p:cNvCxnSpPr>
            <a:cxnSpLocks/>
          </p:cNvCxnSpPr>
          <p:nvPr/>
        </p:nvCxnSpPr>
        <p:spPr>
          <a:xfrm>
            <a:off x="1528275" y="2361573"/>
            <a:ext cx="0" cy="440963"/>
          </a:xfrm>
          <a:prstGeom prst="straightConnector1">
            <a:avLst/>
          </a:prstGeom>
          <a:noFill/>
          <a:ln w="19050" cap="flat" cmpd="sng">
            <a:solidFill>
              <a:srgbClr val="F3F3F3"/>
            </a:solidFill>
            <a:prstDash val="solid"/>
            <a:round/>
            <a:headEnd type="oval" w="med" len="med"/>
            <a:tailEnd type="oval" w="med" len="med"/>
          </a:ln>
        </p:spPr>
      </p:cxnSp>
      <p:sp>
        <p:nvSpPr>
          <p:cNvPr id="169" name="Google Shape;10475;p58">
            <a:extLst>
              <a:ext uri="{FF2B5EF4-FFF2-40B4-BE49-F238E27FC236}">
                <a16:creationId xmlns:a16="http://schemas.microsoft.com/office/drawing/2014/main" id="{95E37E75-FE79-4E26-83E1-8B32388C3922}"/>
              </a:ext>
            </a:extLst>
          </p:cNvPr>
          <p:cNvSpPr/>
          <p:nvPr/>
        </p:nvSpPr>
        <p:spPr>
          <a:xfrm>
            <a:off x="974148" y="2450507"/>
            <a:ext cx="329070" cy="305052"/>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Audio 12">
            <a:hlinkClick r:id="" action="ppaction://media"/>
            <a:extLst>
              <a:ext uri="{FF2B5EF4-FFF2-40B4-BE49-F238E27FC236}">
                <a16:creationId xmlns:a16="http://schemas.microsoft.com/office/drawing/2014/main" id="{8C86F3EB-2217-4467-997F-361EEF8B84E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56638" y="5143500"/>
            <a:ext cx="487362" cy="487362"/>
          </a:xfrm>
          <a:prstGeom prst="rect">
            <a:avLst/>
          </a:prstGeom>
        </p:spPr>
      </p:pic>
      <p:sp>
        <p:nvSpPr>
          <p:cNvPr id="2" name="Rechteck 1">
            <a:extLst>
              <a:ext uri="{FF2B5EF4-FFF2-40B4-BE49-F238E27FC236}">
                <a16:creationId xmlns:a16="http://schemas.microsoft.com/office/drawing/2014/main" id="{3DF80308-479C-4DE2-B108-F79A87D89CB8}"/>
              </a:ext>
            </a:extLst>
          </p:cNvPr>
          <p:cNvSpPr/>
          <p:nvPr/>
        </p:nvSpPr>
        <p:spPr>
          <a:xfrm>
            <a:off x="719999" y="948496"/>
            <a:ext cx="2909771"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TRAFFIC SIGN APPEARANCE</a:t>
            </a:r>
          </a:p>
        </p:txBody>
      </p:sp>
      <p:sp>
        <p:nvSpPr>
          <p:cNvPr id="159" name="Rechteck 158">
            <a:extLst>
              <a:ext uri="{FF2B5EF4-FFF2-40B4-BE49-F238E27FC236}">
                <a16:creationId xmlns:a16="http://schemas.microsoft.com/office/drawing/2014/main" id="{32164A5D-DD4F-4488-BE57-1950A1A96612}"/>
              </a:ext>
            </a:extLst>
          </p:cNvPr>
          <p:cNvSpPr/>
          <p:nvPr/>
        </p:nvSpPr>
        <p:spPr>
          <a:xfrm>
            <a:off x="2878183" y="646057"/>
            <a:ext cx="3341063" cy="307777"/>
          </a:xfrm>
          <a:prstGeom prst="rect">
            <a:avLst/>
          </a:prstGeom>
        </p:spPr>
        <p:txBody>
          <a:bodyPr wrap="square">
            <a:spAutoFit/>
          </a:bodyPr>
          <a:lstStyle/>
          <a:p>
            <a:pPr marL="158750" lvl="0">
              <a:spcBef>
                <a:spcPts val="1600"/>
              </a:spcBef>
              <a:buClr>
                <a:srgbClr val="EFEFEF"/>
              </a:buClr>
              <a:buSzPts val="1100"/>
              <a:defRPr/>
            </a:pPr>
            <a:r>
              <a:rPr lang="de-DE" b="1" dirty="0">
                <a:solidFill>
                  <a:srgbClr val="EFEFEF"/>
                </a:solidFill>
                <a:uFill>
                  <a:noFill/>
                </a:uFill>
              </a:rPr>
              <a:t>2.1 CONTEXTUAL WORLD MODEL</a:t>
            </a:r>
          </a:p>
        </p:txBody>
      </p:sp>
    </p:spTree>
    <p:extLst>
      <p:ext uri="{BB962C8B-B14F-4D97-AF65-F5344CB8AC3E}">
        <p14:creationId xmlns:p14="http://schemas.microsoft.com/office/powerpoint/2010/main" val="2547253569"/>
      </p:ext>
    </p:extLst>
  </p:cSld>
  <p:clrMapOvr>
    <a:masterClrMapping/>
  </p:clrMapOvr>
  <mc:AlternateContent xmlns:mc="http://schemas.openxmlformats.org/markup-compatibility/2006" xmlns:p14="http://schemas.microsoft.com/office/powerpoint/2010/main">
    <mc:Choice Requires="p14">
      <p:transition spd="slow" p14:dur="2000" advTm="41288"/>
    </mc:Choice>
    <mc:Fallback xmlns="">
      <p:transition spd="slow" advTm="41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800" name="Google Shape;1800;p48"/>
          <p:cNvSpPr txBox="1">
            <a:spLocks noGrp="1"/>
          </p:cNvSpPr>
          <p:nvPr>
            <p:ph type="title"/>
          </p:nvPr>
        </p:nvSpPr>
        <p:spPr>
          <a:xfrm>
            <a:off x="719999" y="3681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3F3F3"/>
                </a:solidFill>
              </a:rPr>
              <a:t>2. Modeling View</a:t>
            </a:r>
            <a:endParaRPr dirty="0">
              <a:solidFill>
                <a:srgbClr val="F3F3F3"/>
              </a:solidFill>
            </a:endParaRPr>
          </a:p>
        </p:txBody>
      </p:sp>
      <p:sp>
        <p:nvSpPr>
          <p:cNvPr id="1799" name="Google Shape;1799;p48"/>
          <p:cNvSpPr txBox="1">
            <a:spLocks noGrp="1"/>
          </p:cNvSpPr>
          <p:nvPr>
            <p:ph type="body" idx="4294967295"/>
          </p:nvPr>
        </p:nvSpPr>
        <p:spPr>
          <a:xfrm>
            <a:off x="3541713" y="1436688"/>
            <a:ext cx="5602287" cy="3416300"/>
          </a:xfrm>
          <a:prstGeom prst="rect">
            <a:avLst/>
          </a:prstGeom>
          <a:noFill/>
        </p:spPr>
        <p:txBody>
          <a:bodyPr spcFirstLastPara="1" wrap="square" lIns="91425" tIns="91425" rIns="91425" bIns="91425" anchor="t" anchorCtr="0">
            <a:noAutofit/>
          </a:bodyPr>
          <a:lstStyle/>
          <a:p>
            <a:pPr marL="457200" lvl="0" indent="-298450" algn="l" rtl="0">
              <a:spcBef>
                <a:spcPts val="1600"/>
              </a:spcBef>
              <a:spcAft>
                <a:spcPts val="0"/>
              </a:spcAft>
              <a:buClr>
                <a:srgbClr val="EFEFEF"/>
              </a:buClr>
              <a:buSzPts val="1100"/>
              <a:buChar char="●"/>
            </a:pPr>
            <a:r>
              <a:rPr lang="de-DE" dirty="0">
                <a:solidFill>
                  <a:srgbClr val="EFEFEF"/>
                </a:solidFill>
                <a:uFill>
                  <a:noFill/>
                </a:uFill>
              </a:rPr>
              <a:t>Maximum </a:t>
            </a:r>
            <a:r>
              <a:rPr lang="de-DE" dirty="0" err="1">
                <a:solidFill>
                  <a:srgbClr val="EFEFEF"/>
                </a:solidFill>
                <a:uFill>
                  <a:noFill/>
                </a:uFill>
              </a:rPr>
              <a:t>of</a:t>
            </a:r>
            <a:r>
              <a:rPr lang="de-DE" dirty="0">
                <a:solidFill>
                  <a:srgbClr val="EFEFEF"/>
                </a:solidFill>
                <a:uFill>
                  <a:noFill/>
                </a:uFill>
              </a:rPr>
              <a:t> </a:t>
            </a:r>
            <a:r>
              <a:rPr lang="de-DE" dirty="0" err="1">
                <a:solidFill>
                  <a:srgbClr val="EFEFEF"/>
                </a:solidFill>
                <a:uFill>
                  <a:noFill/>
                </a:uFill>
              </a:rPr>
              <a:t>three</a:t>
            </a:r>
            <a:r>
              <a:rPr lang="de-DE" dirty="0">
                <a:solidFill>
                  <a:srgbClr val="EFEFEF"/>
                </a:solidFill>
                <a:uFill>
                  <a:noFill/>
                </a:uFill>
              </a:rPr>
              <a:t> </a:t>
            </a:r>
            <a:r>
              <a:rPr lang="de-DE" dirty="0" err="1">
                <a:solidFill>
                  <a:srgbClr val="EFEFEF"/>
                </a:solidFill>
                <a:uFill>
                  <a:noFill/>
                </a:uFill>
              </a:rPr>
              <a:t>signs</a:t>
            </a:r>
            <a:r>
              <a:rPr lang="de-DE" dirty="0">
                <a:solidFill>
                  <a:srgbClr val="EFEFEF"/>
                </a:solidFill>
                <a:uFill>
                  <a:noFill/>
                </a:uFill>
              </a:rPr>
              <a:t> on a </a:t>
            </a:r>
            <a:r>
              <a:rPr lang="de-DE" dirty="0" err="1">
                <a:solidFill>
                  <a:srgbClr val="EFEFEF"/>
                </a:solidFill>
                <a:uFill>
                  <a:noFill/>
                </a:uFill>
              </a:rPr>
              <a:t>single</a:t>
            </a:r>
            <a:r>
              <a:rPr lang="de-DE" dirty="0">
                <a:solidFill>
                  <a:srgbClr val="EFEFEF"/>
                </a:solidFill>
                <a:uFill>
                  <a:noFill/>
                </a:uFill>
              </a:rPr>
              <a:t> </a:t>
            </a:r>
            <a:r>
              <a:rPr lang="de-DE" dirty="0" err="1">
                <a:solidFill>
                  <a:srgbClr val="EFEFEF"/>
                </a:solidFill>
                <a:uFill>
                  <a:noFill/>
                </a:uFill>
              </a:rPr>
              <a:t>post</a:t>
            </a:r>
            <a:r>
              <a:rPr lang="de-DE" dirty="0">
                <a:solidFill>
                  <a:srgbClr val="EFEFEF"/>
                </a:solidFill>
                <a:uFill>
                  <a:noFill/>
                </a:uFill>
              </a:rPr>
              <a:t> (</a:t>
            </a:r>
            <a:r>
              <a:rPr lang="de-DE" dirty="0" err="1">
                <a:solidFill>
                  <a:srgbClr val="EFEFEF"/>
                </a:solidFill>
                <a:uFill>
                  <a:noFill/>
                </a:uFill>
              </a:rPr>
              <a:t>two</a:t>
            </a:r>
            <a:r>
              <a:rPr lang="de-DE" dirty="0">
                <a:solidFill>
                  <a:srgbClr val="EFEFEF"/>
                </a:solidFill>
                <a:uFill>
                  <a:noFill/>
                </a:uFill>
              </a:rPr>
              <a:t> </a:t>
            </a:r>
            <a:r>
              <a:rPr lang="de-DE" dirty="0" err="1">
                <a:solidFill>
                  <a:srgbClr val="EFEFEF"/>
                </a:solidFill>
                <a:uFill>
                  <a:noFill/>
                </a:uFill>
              </a:rPr>
              <a:t>if</a:t>
            </a:r>
            <a:r>
              <a:rPr lang="de-DE" dirty="0">
                <a:solidFill>
                  <a:srgbClr val="EFEFEF"/>
                </a:solidFill>
                <a:uFill>
                  <a:noFill/>
                </a:uFill>
              </a:rPr>
              <a:t> </a:t>
            </a:r>
            <a:r>
              <a:rPr lang="de-DE" dirty="0" err="1">
                <a:solidFill>
                  <a:srgbClr val="EFEFEF"/>
                </a:solidFill>
                <a:uFill>
                  <a:noFill/>
                </a:uFill>
              </a:rPr>
              <a:t>regulatory</a:t>
            </a:r>
            <a:r>
              <a:rPr lang="de-DE" dirty="0">
                <a:solidFill>
                  <a:srgbClr val="EFEFEF"/>
                </a:solidFill>
                <a:uFill>
                  <a:noFill/>
                </a:uFill>
              </a:rPr>
              <a:t> </a:t>
            </a:r>
            <a:r>
              <a:rPr lang="de-DE" dirty="0" err="1">
                <a:solidFill>
                  <a:srgbClr val="EFEFEF"/>
                </a:solidFill>
                <a:uFill>
                  <a:noFill/>
                </a:uFill>
              </a:rPr>
              <a:t>signs</a:t>
            </a:r>
            <a:r>
              <a:rPr lang="de-DE" dirty="0">
                <a:solidFill>
                  <a:srgbClr val="EFEFEF"/>
                </a:solidFill>
                <a:uFill>
                  <a:noFill/>
                </a:uFill>
              </a:rPr>
              <a:t>)</a:t>
            </a:r>
          </a:p>
          <a:p>
            <a:pPr marL="457200" lvl="0" indent="-298450" algn="l" rtl="0">
              <a:spcBef>
                <a:spcPts val="1600"/>
              </a:spcBef>
              <a:spcAft>
                <a:spcPts val="0"/>
              </a:spcAft>
              <a:buClr>
                <a:srgbClr val="EFEFEF"/>
              </a:buClr>
              <a:buSzPts val="1100"/>
              <a:buChar char="●"/>
            </a:pPr>
            <a:r>
              <a:rPr lang="de-DE" dirty="0" err="1">
                <a:solidFill>
                  <a:srgbClr val="EFEFEF"/>
                </a:solidFill>
                <a:uFill>
                  <a:noFill/>
                </a:uFill>
              </a:rPr>
              <a:t>Placed</a:t>
            </a:r>
            <a:r>
              <a:rPr lang="de-DE" dirty="0">
                <a:solidFill>
                  <a:srgbClr val="EFEFEF"/>
                </a:solidFill>
                <a:uFill>
                  <a:noFill/>
                </a:uFill>
              </a:rPr>
              <a:t> in </a:t>
            </a:r>
            <a:r>
              <a:rPr lang="de-DE" dirty="0" err="1">
                <a:solidFill>
                  <a:srgbClr val="EFEFEF"/>
                </a:solidFill>
                <a:uFill>
                  <a:noFill/>
                </a:uFill>
              </a:rPr>
              <a:t>general</a:t>
            </a:r>
            <a:r>
              <a:rPr lang="de-DE" dirty="0">
                <a:solidFill>
                  <a:srgbClr val="EFEFEF"/>
                </a:solidFill>
                <a:uFill>
                  <a:noFill/>
                </a:uFill>
              </a:rPr>
              <a:t> on </a:t>
            </a:r>
            <a:r>
              <a:rPr lang="de-DE" dirty="0" err="1">
                <a:solidFill>
                  <a:srgbClr val="EFEFEF"/>
                </a:solidFill>
                <a:uFill>
                  <a:noFill/>
                </a:uFill>
              </a:rPr>
              <a:t>clearly</a:t>
            </a:r>
            <a:r>
              <a:rPr lang="de-DE" dirty="0">
                <a:solidFill>
                  <a:srgbClr val="EFEFEF"/>
                </a:solidFill>
                <a:uFill>
                  <a:noFill/>
                </a:uFill>
              </a:rPr>
              <a:t> visible </a:t>
            </a:r>
            <a:r>
              <a:rPr lang="de-DE" dirty="0" err="1">
                <a:solidFill>
                  <a:srgbClr val="EFEFEF"/>
                </a:solidFill>
                <a:uFill>
                  <a:noFill/>
                </a:uFill>
              </a:rPr>
              <a:t>locations</a:t>
            </a:r>
            <a:r>
              <a:rPr lang="de-DE" dirty="0">
                <a:solidFill>
                  <a:srgbClr val="EFEFEF"/>
                </a:solidFill>
                <a:uFill>
                  <a:noFill/>
                </a:uFill>
              </a:rPr>
              <a:t> on </a:t>
            </a:r>
            <a:r>
              <a:rPr lang="de-DE" dirty="0" err="1">
                <a:solidFill>
                  <a:srgbClr val="EFEFEF"/>
                </a:solidFill>
                <a:uFill>
                  <a:noFill/>
                </a:uFill>
              </a:rPr>
              <a:t>the</a:t>
            </a:r>
            <a:r>
              <a:rPr lang="de-DE" dirty="0">
                <a:solidFill>
                  <a:srgbClr val="EFEFEF"/>
                </a:solidFill>
                <a:uFill>
                  <a:noFill/>
                </a:uFill>
              </a:rPr>
              <a:t> </a:t>
            </a:r>
            <a:r>
              <a:rPr lang="de-DE" dirty="0" err="1">
                <a:solidFill>
                  <a:srgbClr val="EFEFEF"/>
                </a:solidFill>
                <a:uFill>
                  <a:noFill/>
                </a:uFill>
              </a:rPr>
              <a:t>right</a:t>
            </a:r>
            <a:r>
              <a:rPr lang="de-DE" dirty="0">
                <a:solidFill>
                  <a:srgbClr val="EFEFEF"/>
                </a:solidFill>
                <a:uFill>
                  <a:noFill/>
                </a:uFill>
              </a:rPr>
              <a:t> </a:t>
            </a:r>
            <a:r>
              <a:rPr lang="de-DE" dirty="0" err="1">
                <a:solidFill>
                  <a:srgbClr val="EFEFEF"/>
                </a:solidFill>
                <a:uFill>
                  <a:noFill/>
                </a:uFill>
              </a:rPr>
              <a:t>side</a:t>
            </a:r>
            <a:r>
              <a:rPr lang="de-DE" dirty="0">
                <a:solidFill>
                  <a:srgbClr val="EFEFEF"/>
                </a:solidFill>
                <a:uFill>
                  <a:noFill/>
                </a:uFill>
              </a:rPr>
              <a:t> </a:t>
            </a:r>
            <a:r>
              <a:rPr lang="de-DE" dirty="0" err="1">
                <a:solidFill>
                  <a:srgbClr val="EFEFEF"/>
                </a:solidFill>
                <a:uFill>
                  <a:noFill/>
                </a:uFill>
              </a:rPr>
              <a:t>of</a:t>
            </a:r>
            <a:r>
              <a:rPr lang="de-DE" dirty="0">
                <a:solidFill>
                  <a:srgbClr val="EFEFEF"/>
                </a:solidFill>
                <a:uFill>
                  <a:noFill/>
                </a:uFill>
              </a:rPr>
              <a:t> </a:t>
            </a:r>
            <a:r>
              <a:rPr lang="de-DE" dirty="0" err="1">
                <a:solidFill>
                  <a:srgbClr val="EFEFEF"/>
                </a:solidFill>
                <a:uFill>
                  <a:noFill/>
                </a:uFill>
              </a:rPr>
              <a:t>the</a:t>
            </a:r>
            <a:r>
              <a:rPr lang="de-DE" dirty="0">
                <a:solidFill>
                  <a:srgbClr val="EFEFEF"/>
                </a:solidFill>
                <a:uFill>
                  <a:noFill/>
                </a:uFill>
              </a:rPr>
              <a:t> </a:t>
            </a:r>
            <a:r>
              <a:rPr lang="de-DE" dirty="0" err="1">
                <a:solidFill>
                  <a:srgbClr val="EFEFEF"/>
                </a:solidFill>
                <a:uFill>
                  <a:noFill/>
                </a:uFill>
              </a:rPr>
              <a:t>road</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en-US" dirty="0">
                <a:solidFill>
                  <a:srgbClr val="EFEFEF"/>
                </a:solidFill>
                <a:uFill>
                  <a:noFill/>
                </a:uFill>
              </a:rPr>
              <a:t>may be placed on the left alone or above the road alone, or on both sides</a:t>
            </a:r>
            <a:endParaRPr lang="de-DE" dirty="0">
              <a:solidFill>
                <a:srgbClr val="EFEFEF"/>
              </a:solidFill>
              <a:uFill>
                <a:noFill/>
              </a:uFill>
            </a:endParaRPr>
          </a:p>
          <a:p>
            <a:pPr marL="457200" lvl="0" indent="-298450" algn="l" rtl="0">
              <a:spcBef>
                <a:spcPts val="1600"/>
              </a:spcBef>
              <a:spcAft>
                <a:spcPts val="0"/>
              </a:spcAft>
              <a:buClr>
                <a:srgbClr val="EFEFEF"/>
              </a:buClr>
              <a:buSzPts val="1100"/>
              <a:buChar char="●"/>
            </a:pPr>
            <a:r>
              <a:rPr lang="en-US" dirty="0">
                <a:solidFill>
                  <a:srgbClr val="EFEFEF"/>
                </a:solidFill>
                <a:uFill>
                  <a:noFill/>
                </a:uFill>
              </a:rPr>
              <a:t>may be curved in such a way that they can also be seen from the side</a:t>
            </a:r>
          </a:p>
          <a:p>
            <a:pPr marL="457200" lvl="0" indent="-298450" algn="l" rtl="0">
              <a:spcBef>
                <a:spcPts val="1600"/>
              </a:spcBef>
              <a:spcAft>
                <a:spcPts val="0"/>
              </a:spcAft>
              <a:buClr>
                <a:srgbClr val="EFEFEF"/>
              </a:buClr>
              <a:buSzPts val="1100"/>
              <a:buChar char="●"/>
            </a:pPr>
            <a:r>
              <a:rPr lang="en-US" dirty="0">
                <a:solidFill>
                  <a:srgbClr val="EFEFEF"/>
                </a:solidFill>
                <a:uFill>
                  <a:noFill/>
                </a:uFill>
              </a:rPr>
              <a:t>lower edge should  be 2m above street level, 2.20m above cycle paths, 4.50m on gantries, 0.60m on islands and traffic dividers</a:t>
            </a:r>
          </a:p>
          <a:p>
            <a:pPr marL="457200" lvl="0" indent="-298450" algn="l" rtl="0">
              <a:spcBef>
                <a:spcPts val="1600"/>
              </a:spcBef>
              <a:spcAft>
                <a:spcPts val="0"/>
              </a:spcAft>
              <a:buClr>
                <a:srgbClr val="EFEFEF"/>
              </a:buClr>
              <a:buSzPts val="1100"/>
              <a:buChar char="●"/>
            </a:pPr>
            <a:r>
              <a:rPr lang="en-US" dirty="0">
                <a:solidFill>
                  <a:srgbClr val="EFEFEF"/>
                </a:solidFill>
                <a:uFill>
                  <a:noFill/>
                </a:uFill>
              </a:rPr>
              <a:t>must not be placed within the roadway. </a:t>
            </a:r>
            <a:r>
              <a:rPr lang="en-US">
                <a:solidFill>
                  <a:srgbClr val="EFEFEF"/>
                </a:solidFill>
                <a:uFill>
                  <a:noFill/>
                </a:uFill>
              </a:rPr>
              <a:t>The </a:t>
            </a:r>
            <a:r>
              <a:rPr lang="en-US" dirty="0">
                <a:solidFill>
                  <a:srgbClr val="EFEFEF"/>
                </a:solidFill>
                <a:uFill>
                  <a:noFill/>
                </a:uFill>
              </a:rPr>
              <a:t>l</a:t>
            </a:r>
            <a:r>
              <a:rPr lang="en-US">
                <a:solidFill>
                  <a:srgbClr val="EFEFEF"/>
                </a:solidFill>
                <a:uFill>
                  <a:noFill/>
                </a:uFill>
              </a:rPr>
              <a:t>ateral </a:t>
            </a:r>
            <a:r>
              <a:rPr lang="en-US" dirty="0">
                <a:solidFill>
                  <a:srgbClr val="EFEFEF"/>
                </a:solidFill>
                <a:uFill>
                  <a:noFill/>
                </a:uFill>
              </a:rPr>
              <a:t>distance from it should be 0.50m within built-up areas and never less than 0.30m. For outside built-up areas it should be 1.50m</a:t>
            </a:r>
            <a:endParaRPr lang="de-DE" dirty="0">
              <a:solidFill>
                <a:srgbClr val="EFEFEF"/>
              </a:solidFill>
              <a:uFill>
                <a:noFill/>
              </a:uFill>
            </a:endParaRPr>
          </a:p>
        </p:txBody>
      </p:sp>
      <p:pic>
        <p:nvPicPr>
          <p:cNvPr id="3" name="Grafik 2">
            <a:extLst>
              <a:ext uri="{FF2B5EF4-FFF2-40B4-BE49-F238E27FC236}">
                <a16:creationId xmlns:a16="http://schemas.microsoft.com/office/drawing/2014/main" id="{1213118A-48AD-4AB9-897D-EAB64B21EECE}"/>
              </a:ext>
            </a:extLst>
          </p:cNvPr>
          <p:cNvPicPr>
            <a:picLocks noChangeAspect="1"/>
          </p:cNvPicPr>
          <p:nvPr/>
        </p:nvPicPr>
        <p:blipFill>
          <a:blip r:embed="rId5"/>
          <a:stretch>
            <a:fillRect/>
          </a:stretch>
        </p:blipFill>
        <p:spPr>
          <a:xfrm>
            <a:off x="230026" y="1772817"/>
            <a:ext cx="3281060" cy="2744448"/>
          </a:xfrm>
          <a:prstGeom prst="rect">
            <a:avLst/>
          </a:prstGeom>
        </p:spPr>
      </p:pic>
      <p:pic>
        <p:nvPicPr>
          <p:cNvPr id="6" name="Audio 5">
            <a:hlinkClick r:id="" action="ppaction://media"/>
            <a:extLst>
              <a:ext uri="{FF2B5EF4-FFF2-40B4-BE49-F238E27FC236}">
                <a16:creationId xmlns:a16="http://schemas.microsoft.com/office/drawing/2014/main" id="{47CA41EB-6B55-4CE7-A496-A48D605DA8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02103" y="5143500"/>
            <a:ext cx="487362" cy="487362"/>
          </a:xfrm>
          <a:prstGeom prst="rect">
            <a:avLst/>
          </a:prstGeom>
        </p:spPr>
      </p:pic>
      <p:sp>
        <p:nvSpPr>
          <p:cNvPr id="7" name="Rechteck 6">
            <a:extLst>
              <a:ext uri="{FF2B5EF4-FFF2-40B4-BE49-F238E27FC236}">
                <a16:creationId xmlns:a16="http://schemas.microsoft.com/office/drawing/2014/main" id="{BE3470A8-6114-4182-9E15-DD24DF2950BA}"/>
              </a:ext>
            </a:extLst>
          </p:cNvPr>
          <p:cNvSpPr/>
          <p:nvPr/>
        </p:nvSpPr>
        <p:spPr>
          <a:xfrm>
            <a:off x="3511086" y="1399384"/>
            <a:ext cx="2767104"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TRAFFIC SIGN PLACEMENT</a:t>
            </a:r>
          </a:p>
        </p:txBody>
      </p:sp>
      <p:sp>
        <p:nvSpPr>
          <p:cNvPr id="8" name="Rechteck 7">
            <a:extLst>
              <a:ext uri="{FF2B5EF4-FFF2-40B4-BE49-F238E27FC236}">
                <a16:creationId xmlns:a16="http://schemas.microsoft.com/office/drawing/2014/main" id="{39FA65A6-D02A-4CA5-A954-7E2A2EF018B4}"/>
              </a:ext>
            </a:extLst>
          </p:cNvPr>
          <p:cNvSpPr/>
          <p:nvPr/>
        </p:nvSpPr>
        <p:spPr>
          <a:xfrm>
            <a:off x="2924753" y="862356"/>
            <a:ext cx="3294492" cy="307777"/>
          </a:xfrm>
          <a:prstGeom prst="rect">
            <a:avLst/>
          </a:prstGeom>
        </p:spPr>
        <p:txBody>
          <a:bodyPr wrap="none">
            <a:spAutoFit/>
          </a:bodyPr>
          <a:lstStyle/>
          <a:p>
            <a:pPr marL="158750" lvl="0">
              <a:spcBef>
                <a:spcPts val="1600"/>
              </a:spcBef>
              <a:buClr>
                <a:srgbClr val="EFEFEF"/>
              </a:buClr>
              <a:buSzPts val="1100"/>
              <a:defRPr/>
            </a:pPr>
            <a:r>
              <a:rPr lang="de-DE" b="1" dirty="0">
                <a:solidFill>
                  <a:srgbClr val="EFEFEF"/>
                </a:solidFill>
                <a:uFill>
                  <a:noFill/>
                </a:uFill>
              </a:rPr>
              <a:t>2.1 CONTEXTUAL WORLD MODEL</a:t>
            </a:r>
          </a:p>
        </p:txBody>
      </p:sp>
    </p:spTree>
    <p:extLst>
      <p:ext uri="{BB962C8B-B14F-4D97-AF65-F5344CB8AC3E}">
        <p14:creationId xmlns:p14="http://schemas.microsoft.com/office/powerpoint/2010/main" val="2869903787"/>
      </p:ext>
    </p:extLst>
  </p:cSld>
  <p:clrMapOvr>
    <a:masterClrMapping/>
  </p:clrMapOvr>
  <mc:AlternateContent xmlns:mc="http://schemas.openxmlformats.org/markup-compatibility/2006" xmlns:p14="http://schemas.microsoft.com/office/powerpoint/2010/main">
    <mc:Choice Requires="p14">
      <p:transition spd="slow" p14:dur="2000" advTm="88331"/>
    </mc:Choice>
    <mc:Fallback xmlns="">
      <p:transition spd="slow" advTm="88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613,048"/>
  <p:tag name="ORIGINALWIDTH" val="3506,562"/>
  <p:tag name="LATEXADDIN" val="\documentclass{article}&#10;\usepackage{amsmath}&#10;\usepackage{xcolor}&#10;\pagestyle{empty}&#10;\begin{document}&#10;\color{white}&#10;\begin{align*}&#10;Z &amp;- \text{latent representation of a layer} \\&#10;x_1, x_2, ..., x_n &amp;- \text{samples from dataset}\\&#10;y_1,y_2 ..., y_n &amp;- \text{labels}\\&#10;f: X \longrightarrow Y &amp;- \text{deep neural network &#10;classifier}\\&#10;\Phi: X \longrightarrow Z &amp;- \text{feature extractor ,with parameters } \theta\\&#10;g : Z \longrightarrow Y &amp;- \text{classifier, parameterized by } \omega\\&#10;z=\Phi(x;\theta) &amp;- \text{latent representation of the input } x \\&#10;f(x) = g(\Phi(x;\theta;\omega) &amp;- \text{predicted label}\\&#10;X_{c_1},X_{c_2},...,X_{c_n} &amp;- \text{auxiliary datasets, for concepts } c_1,c_2,...,c_k&#10;\end{align*}&#10;\end{document}"/>
  <p:tag name="IGUANATEXSIZE" val="20"/>
  <p:tag name="IGUANATEXCURSOR" val="683"/>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80,9524"/>
  <p:tag name="ORIGINALWIDTH" val="2798,65"/>
  <p:tag name="LATEXADDIN" val="\documentclass{article}&#10;\usepackage{amsmath}&#10;\usepackage{xcolor}&#10;\pagestyle{empty}&#10;\begin{document}&#10;\color{white}&#10;\begin{align*}&#10;     \max_{\textbf{q}_1,\textbf{q}_2,...,\textbf{q}_k} \sum_{j=1}^k \frac{1}{n_j} \textbf{q}_j^T \psi(\textbf{Z}_{cj}) \textbf{1}_{n_j \times1}, \qquad s.t. ~ \textbf{Q}^T\textbf{Q} = \textbf{I}_d&#10; \end{align*}&#10;\end{document}"/>
  <p:tag name="IGUANATEXSIZE" val="20"/>
  <p:tag name="IGUANATEXCURSOR" val="114"/>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3844,02"/>
  <p:tag name="LATEXADDIN" val="\documentclass{article}&#10;\usepackage{amsmath}&#10;\usepackage{xcolor}&#10;\pagestyle{empty}&#10;\begin{document}&#10;\color{white}&#10; by finding an orthogonal matrix $\textbf{Q}_{d \times d}$ whose column $\textbf{q}_j$ is the $j^{th}$ axis&#10;\end{document}"/>
  <p:tag name="IGUANATEXSIZE" val="20"/>
  <p:tag name="IGUANATEXCURSOR" val="221"/>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2574,428"/>
  <p:tag name="LATEXADDIN" val="\documentclass{article}&#10;\usepackage{amsmath}&#10;\usepackage{xcolor}&#10;\pagestyle{empty}&#10;\begin{document}&#10;\color{white}&#10; The whitening matrix in ZCA is&#10; \begin{align*}&#10;     \textbf{W} = \textbf{D}\mathbf{\Lambda}^{-\frac{1}{2}}\textbf{D}^T, \text{where}&#10; \end{align*}&#10;\end{document}"/>
  <p:tag name="IGUANATEXSIZE" val="20"/>
  <p:tag name="IGUANATEXCURSOR" val="247"/>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1993,251"/>
  <p:tag name="LATEXADDIN" val="\documentclass{article}&#10;\usepackage{amsmath}&#10;\usepackage{xcolor}&#10;\pagestyle{empty}&#10;\begin{document}&#10;\color{white}&#10;\begin{itemize}&#10;\item $\textbf{A}_{d \times d}$ - eigenvalue diagonal matrix&#10;\item $\textbf{D}_{d \times d}$ eigenvector matrix &#10;\end{itemize}&#10;\end{document}"/>
  <p:tag name="IGUANATEXSIZE" val="20"/>
  <p:tag name="IGUANATEXCURSOR" val="256"/>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445,069"/>
  <p:tag name="LATEXADDIN" val="\documentclass{article}&#10;\usepackage{amsmath}&#10;\usepackage{xcolor}&#10;\pagestyle{empty}&#10;\begin{document}&#10;\color{white}&#10;given by the eigenvalue decomposition of the covariance matrix&#10; \begin{align*}&#10;     \mathbf{\Sigma} = \textbf{D} \mathbf{\Lambda} \textbf{D}^T&#10; \end{align*}&#10;\end{document}"/>
  <p:tag name="IGUANATEXSIZE" val="20"/>
  <p:tag name="IGUANATEXCURSOR" val="270"/>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2137,233"/>
  <p:tag name="LATEXADDIN" val="\documentclass{article}&#10;\usepackage{amsmath}&#10;\usepackage{xcolor}&#10;\pagestyle{empty}&#10;\begin{document}&#10;\color{white}&#10;\begin{align*}&#10; \min_{\theta, \omega, W, \mu} \frac{1}{n} \sum_{i=1}^n l(g(\textbf{Q}^T\psi(\Phi(x_i^{(cj)};\theta);\textbf{W},\mu)&#10;\end{align*}&#10;\end{document}"/>
  <p:tag name="IGUANATEXSIZE" val="20"/>
  <p:tag name="IGUANATEXCURSOR" val="245"/>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09,111"/>
  <p:tag name="ORIGINALWIDTH" val="3891,264"/>
  <p:tag name="LATEXADDIN" val="\documentclass{article}&#10;\usepackage{amsmath}&#10;\usepackage{xcolor}&#10;\pagestyle{empty}&#10;\begin{document}&#10;\color{white}&#10;\begin{itemize}&#10;     \item $\Phi$ layer before the Concept Whitening module parameterized by $\theta$ &#10;     \item $g$ layer after the Concept Whitening module parameterized by $\omega$&#10;     \item $\psi$ whitening transformation parameterized by mean $\mu$ and matrix \textbf{W}&#10;     \item \textbf{Q} orthogonal matrix, which forms in combination $\textbf{Q}^T \psi$ the CWM&#10;     \item $l$ any differentiable loss, in our case this is the cross-entropy loss&#10; \end{itemize}\end{document}"/>
  <p:tag name="IGUANATEXSIZE" val="20"/>
  <p:tag name="IGUANATEXCURSOR" val="503"/>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985,752"/>
  <p:tag name="LATEXADDIN" val="\documentclass{article}&#10;\usepackage{amsmath}&#10;\usepackage{xcolor}&#10;\pagestyle{empty}&#10;\begin{document}&#10;\color{white}&#10;optimize first objective, which is the loss for the traffic sign classification:&#10;\end{document}"/>
  <p:tag name="IGUANATEXSIZE" val="20"/>
  <p:tag name="IGUANATEXCURSOR" val="194"/>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43,1946"/>
  <p:tag name="ORIGINALWIDTH" val="3679,04"/>
  <p:tag name="LATEXADDIN" val="\documentclass{article}&#10;\usepackage{amsmath}&#10;\usepackage{xcolor}&#10;\pagestyle{empty}&#10;\begin{document}&#10;\color{white}&#10;\begin{align*}&#10;     \max_{\textbf{q}_1,\textbf{q}_2,...,\textbf{q}_k} \sum_{j=1}^k \frac{1}{n_j} \sum_{x_i^{(c_j)} \in X_{cj}}\textbf{q}_j^T \psi(\Phi(x_i^{(c_j)};\theta);\textbf{W},\mu), \qquad s.t. ~ \textbf{Q}^T\textbf{Q} = \textbf{I}_d&#10; \end{align*}&#10;\end{document}"/>
  <p:tag name="IGUANATEXSIZE" val="20"/>
  <p:tag name="IGUANATEXCURSOR" val="367"/>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644,9194"/>
  <p:tag name="ORIGINALWIDTH" val="3018,373"/>
  <p:tag name="LATEXADDIN" val="\documentclass{article}&#10;\usepackage{amsmath}&#10;\usepackage{xcolor}&#10;\pagestyle{empty}&#10;\begin{document}&#10;\color{white}&#10; \begin{itemize}&#10;     \item $\mathbf{A} = \mathbf{G} (\textbf{Q}^{(t)})^T - \textbf{Q}^{(t)}\textbf{G}^T$ is a skew-symmetric matrix&#10;     \item \textbf{G} is the gradient of the loss function&#10;     \item $\eta$ is the learning rate&#10; \end{itemize}&#10;\end{document}"/>
  <p:tag name="IGUANATEXSIZE" val="20"/>
  <p:tag name="IGUANATEXCURSOR" val="259"/>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674,541"/>
  <p:tag name="LATEXADDIN" val="\documentclass{article}&#10;\usepackage{amsmath}&#10;\usepackage{xcolor}&#10;\pagestyle{empty}&#10;\begin{document}&#10;\color{white}&#10;\begin{align*}&#10;\psi(\textbf{Z}) = \textbf{W}(\textbf{Z} -\mu {\textbf{1}_{n \times 1}}^T), \text{ with}&#10;\end{align*}&#10;\end{document}"/>
  <p:tag name="IGUANATEXSIZE" val="20"/>
  <p:tag name="IGUANATEXCURSOR" val="212"/>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415,073"/>
  <p:tag name="LATEXADDIN" val="\documentclass{article}&#10;\usepackage{amsmath}&#10;\usepackage{xcolor}&#10;\pagestyle{empty}&#10;\begin{document}&#10;\color{white}&#10;optimize second objective, which is the concept alignment loss:&#10;\end{document}"/>
  <p:tag name="IGUANATEXSIZE" val="20"/>
  <p:tag name="IGUANATEXCURSOR" val="177"/>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114,361"/>
  <p:tag name="LATEXADDIN" val="\documentclass{article}&#10;\usepackage{amsmath}&#10;\usepackage{xcolor}&#10;\pagestyle{empty}&#10;\begin{document}&#10;\color{white}&#10;the orthogonal matrix \textbf{Q} is updated by Cayley transform&#10;\end{document}"/>
  <p:tag name="IGUANATEXSIZE" val="20"/>
  <p:tag name="IGUANATEXCURSOR" val="150"/>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922,01"/>
  <p:tag name="LATEXADDIN" val="\documentclass{article}&#10;\usepackage{amsmath}&#10;\usepackage{xcolor}&#10;\pagestyle{empty}&#10;\begin{document}&#10;\color{white}&#10;\begin{align*}&#10;     \mathbf{Q}^{t+1} = \Big(I + \frac{\eta}{2}\textbf{A} \Big)^{-1} \Big(I - \frac{\eta}{2}\mathbf{A} \Big) \mathbf{Q}^{(t)}&#10; \end{align*}&#10;\end{document}"/>
  <p:tag name="IGUANATEXSIZE" val="20"/>
  <p:tag name="IGUANATEXCURSOR" val="254"/>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668,9164"/>
  <p:tag name="ORIGINALWIDTH" val="2702,662"/>
  <p:tag name="LATEXADDIN" val="\documentclass{article}&#10;\usepackage{amsmath}&#10;\usepackage{xcolor}&#10;\pagestyle{empty}&#10;\begin{document}&#10;\color{white}&#10;\begin{itemize}&#10;\item $\mu = \frac{1}{n} \sum_{i=1}^n \textbf{z}_i$ - sample mean&#10;\item $\textbf{W}_{d \times d}$ whitening matrix obeys &#10;$\textbf{W}^T\textbf{W} = \Sigma^{-1}$&#10;\item $\Sigma_{d \times d} = \frac{1}{n}(\textbf{Z}- \mu \textbf{1}^T)(\textbf{Z}- \mu \textbf{1})$ covariance matrix&#10;\end{itemize}&#10;\end{document}"/>
  <p:tag name="IGUANATEXSIZE" val="20"/>
  <p:tag name="IGUANATEXCURSOR" val="391"/>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670,791"/>
  <p:tag name="LATEXADDIN" val="\documentclass{article}&#10;\usepackage{amsmath}&#10;\usepackage{xcolor}&#10;\pagestyle{empty}&#10;\begin{document}&#10;\color{white}&#10; whitening transformation $\psi$ decorrelates  and  standardizes the data:&#10;\end{document}"/>
  <p:tag name="IGUANATEXSIZE" val="20"/>
  <p:tag name="IGUANATEXCURSOR" val="146"/>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791,526"/>
  <p:tag name="LATEXADDIN" val="\documentclass{article}&#10;\usepackage{amsmath}&#10;\usepackage{xcolor}&#10;\pagestyle{empty}&#10;\begin{document}&#10;\color{white}&#10;$\Longrightarrow$ if \textbf{Q} is an orthogonal matrix&#10;\end{document}"/>
  <p:tag name="IGUANATEXSIZE" val="20"/>
  <p:tag name="IGUANATEXCURSOR" val="169"/>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003,75"/>
  <p:tag name="LATEXADDIN" val="\documentclass{article}&#10;\usepackage{amsmath}&#10;\usepackage{xcolor}&#10;\pagestyle{empty}&#10;\begin{document}&#10;\color{white}&#10;Whitening matrix  \textbf{W} is rotation free&#10;\end{document}"/>
  <p:tag name="IGUANATEXSIZE" val="20"/>
  <p:tag name="IGUANATEXCURSOR" val="115"/>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3677,54"/>
  <p:tag name="LATEXADDIN" val="\documentclass{article}&#10;\usepackage{amsmath}&#10;\usepackage{xcolor}&#10;\pagestyle{empty}&#10;\begin{document}&#10;\color{white}&#10;then $ \textbf{W}' = \textbf{Q}^T\textbf{W}$ is also a valid whitening matrix for orthogonal \textbf{Q}&#10;\end{document}"/>
  <p:tag name="IGUANATEXSIZE" val="20"/>
  <p:tag name="IGUANATEXCURSOR" val="216"/>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4097,488"/>
  <p:tag name="LATEXADDIN" val="\documentclass{article}&#10;\usepackage{amsmath}&#10;\usepackage{xcolor}&#10;\pagestyle{empty}&#10;\begin{document}&#10;\color{white}&#10;Goal: data from concept $c_j$, namely $\textbf{X}_{cj}$, are highly activated on the $j^{th}$ axis&#10;\end{document}"/>
  <p:tag name="IGUANATEXSIZE" val="20"/>
  <p:tag name="IGUANATEXCURSOR" val="212"/>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484,4395"/>
  <p:tag name="LATEXADDIN" val="\documentclass{article}&#10;\usepackage{amsmath}&#10;\usepackage{xcolor}&#10;\pagestyle{empty}&#10;\begin{document}&#10;\color{white}&#10;optimize:&#10;\end{document}"/>
  <p:tag name="IGUANATEXSIZE" val="20"/>
  <p:tag name="IGUANATEXCURSOR" val="123"/>
  <p:tag name="TRANSPARENCY" val="Wahr"/>
  <p:tag name="FILENAME" val=""/>
  <p:tag name="LATEXENGINEID" val="0"/>
  <p:tag name="TEMPFOLDER" val="C:\Users\Pasca\OneDrive\Dokumente\temp\"/>
  <p:tag name="LATEXFORMHEIGHT" val="312"/>
  <p:tag name="LATEXFORMWIDTH" val="384"/>
  <p:tag name="LATEXFORMWRAP" val="Wahr"/>
  <p:tag name="BITMAPVECTOR" val="0"/>
</p:tagLst>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1805</Words>
  <Application>Microsoft Office PowerPoint</Application>
  <PresentationFormat>On-screen Show (16:9)</PresentationFormat>
  <Paragraphs>315</Paragraphs>
  <Slides>53</Slides>
  <Notes>30</Notes>
  <HiddenSlides>7</HiddenSlides>
  <MMClips>46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Fira Sans Condensed Light</vt:lpstr>
      <vt:lpstr>Josefin Slab</vt:lpstr>
      <vt:lpstr>Rajdhani</vt:lpstr>
      <vt:lpstr>Ai Tech Agency by Slidesgo</vt:lpstr>
      <vt:lpstr>Towards Explainable AI Systems for Traffic Sign Recognition and Deployment in a Simulated Environment</vt:lpstr>
      <vt:lpstr>Motivation and Introduction</vt:lpstr>
      <vt:lpstr>1. User View</vt:lpstr>
      <vt:lpstr>1. User View</vt:lpstr>
      <vt:lpstr>1. User View</vt:lpstr>
      <vt:lpstr>2. Modeling View</vt:lpstr>
      <vt:lpstr>2. Modeling View</vt:lpstr>
      <vt:lpstr>2. Modeling View</vt:lpstr>
      <vt:lpstr>2. Modeling View</vt:lpstr>
      <vt:lpstr>2. Modeling View</vt:lpstr>
      <vt:lpstr>2. Modeling View</vt:lpstr>
      <vt:lpstr>2. Modeling View</vt:lpstr>
      <vt:lpstr>2. Modeling View</vt:lpstr>
      <vt:lpstr>2. Modeleing View</vt:lpstr>
      <vt:lpstr>2. Modeling View</vt:lpstr>
      <vt:lpstr>3. Implementation View</vt:lpstr>
      <vt:lpstr>3. Implementation View</vt:lpstr>
      <vt:lpstr>3. Implementation View</vt:lpstr>
      <vt:lpstr>PowerPoint Presentation</vt:lpstr>
      <vt:lpstr>PowerPoint Presentation</vt:lpstr>
      <vt:lpstr>PowerPoint Presentation</vt:lpstr>
      <vt:lpstr>PowerPoint Presentation</vt:lpstr>
      <vt:lpstr>PowerPoint Presentation</vt:lpstr>
      <vt:lpstr>ResNet18 </vt:lpstr>
      <vt:lpstr>PowerPoint Presentation</vt:lpstr>
      <vt:lpstr>PowerPoint Presentation</vt:lpstr>
      <vt:lpstr>Background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Implementation View</vt:lpstr>
      <vt:lpstr>3. Implementation View</vt:lpstr>
      <vt:lpstr>3. Implementation View</vt:lpstr>
      <vt:lpstr>3. Implementation View</vt:lpstr>
      <vt:lpstr>3. Implementation View</vt:lpstr>
      <vt:lpstr>3. Implementation View</vt:lpstr>
      <vt:lpstr>3. Implementation View</vt:lpstr>
      <vt:lpstr>3. Implementation View</vt:lpstr>
      <vt:lpstr>4. Conclusion and Future Work</vt:lpstr>
      <vt:lpstr>4. Conclusion and Future Work</vt:lpstr>
      <vt:lpstr>4. Conclusion and Future Work</vt:lpstr>
      <vt:lpstr>4. Conclusion and Future Work</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Smajic, Alen</dc:creator>
  <cp:lastModifiedBy>Alen Smajić</cp:lastModifiedBy>
  <cp:revision>84</cp:revision>
  <dcterms:modified xsi:type="dcterms:W3CDTF">2021-04-21T10:16:25Z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05c9e18-d393-4470-8b67-9616c62ec31f_Enabled">
    <vt:lpwstr>true</vt:lpwstr>
  </property>
  <property fmtid="{D5CDD505-2E9C-101B-9397-08002B2CF9AE}" pid="3" name="MSIP_Label_705c9e18-d393-4470-8b67-9616c62ec31f_SetDate">
    <vt:lpwstr>2021-04-12T07:54:46Z</vt:lpwstr>
  </property>
  <property fmtid="{D5CDD505-2E9C-101B-9397-08002B2CF9AE}" pid="4" name="MSIP_Label_705c9e18-d393-4470-8b67-9616c62ec31f_Method">
    <vt:lpwstr>Standard</vt:lpwstr>
  </property>
  <property fmtid="{D5CDD505-2E9C-101B-9397-08002B2CF9AE}" pid="5" name="MSIP_Label_705c9e18-d393-4470-8b67-9616c62ec31f_Name">
    <vt:lpwstr>705c9e18-d393-4470-8b67-9616c62ec31f</vt:lpwstr>
  </property>
  <property fmtid="{D5CDD505-2E9C-101B-9397-08002B2CF9AE}" pid="6" name="MSIP_Label_705c9e18-d393-4470-8b67-9616c62ec31f_SiteId">
    <vt:lpwstr>c5d1e823-e2b8-46bf-92ff-84f54313e0a5</vt:lpwstr>
  </property>
  <property fmtid="{D5CDD505-2E9C-101B-9397-08002B2CF9AE}" pid="7" name="MSIP_Label_705c9e18-d393-4470-8b67-9616c62ec31f_ActionId">
    <vt:lpwstr>983b441e-fe74-4249-8801-cc0816a1da24</vt:lpwstr>
  </property>
  <property fmtid="{D5CDD505-2E9C-101B-9397-08002B2CF9AE}" pid="8" name="MSIP_Label_705c9e18-d393-4470-8b67-9616c62ec31f_ContentBits">
    <vt:lpwstr>0</vt:lpwstr>
  </property>
</Properties>
</file>